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handoutMasterIdLst>
    <p:handoutMasterId r:id="rId19"/>
  </p:handoutMasterIdLst>
  <p:sldIdLst>
    <p:sldId id="402" r:id="rId2"/>
    <p:sldId id="410" r:id="rId3"/>
    <p:sldId id="416" r:id="rId4"/>
    <p:sldId id="412" r:id="rId5"/>
    <p:sldId id="403" r:id="rId6"/>
    <p:sldId id="404" r:id="rId7"/>
    <p:sldId id="405" r:id="rId8"/>
    <p:sldId id="409" r:id="rId9"/>
    <p:sldId id="413" r:id="rId10"/>
    <p:sldId id="414" r:id="rId11"/>
    <p:sldId id="406" r:id="rId12"/>
    <p:sldId id="417" r:id="rId13"/>
    <p:sldId id="407" r:id="rId14"/>
    <p:sldId id="418" r:id="rId15"/>
    <p:sldId id="415" r:id="rId16"/>
    <p:sldId id="408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0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6414" autoAdjust="0"/>
  </p:normalViewPr>
  <p:slideViewPr>
    <p:cSldViewPr snapToGrid="0">
      <p:cViewPr varScale="1">
        <p:scale>
          <a:sx n="113" d="100"/>
          <a:sy n="113" d="100"/>
        </p:scale>
        <p:origin x="189" y="4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53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D1DD95-2A29-4EE2-B225-52E901FF2496}" type="datetimeFigureOut">
              <a:rPr lang="zh-CN" altLang="en-US" smtClean="0"/>
              <a:t>2020-1-14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BAA61-DA0C-4475-9FD7-EDE8EF171A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82180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032A47-0651-4271-B9F6-B3977625BE84}" type="datetimeFigureOut">
              <a:rPr lang="zh-CN" altLang="en-US" smtClean="0"/>
              <a:t>2020-1-14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D8BB62-F2D0-4E38-9BD1-9DF1331EC2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736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9881" y="1122363"/>
            <a:ext cx="8694295" cy="1793224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77383"/>
            <a:ext cx="6858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单击以编辑母版副标题样式</a:t>
            </a:r>
            <a:endParaRPr lang="en-US" dirty="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571500" y="5069305"/>
            <a:ext cx="8024648" cy="615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fld id="{D89B5113-B326-41C4-9D82-9CE3FD3B1E87}" type="datetime4">
              <a:rPr lang="en-US" altLang="zh-CN" sz="2000" b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Vrinda" panose="020B0502040204020203" pitchFamily="34" charset="0"/>
              </a:rPr>
              <a:t>January 14, 2020</a:t>
            </a:fld>
            <a:endParaRPr lang="zh-CN" altLang="en-US" sz="18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Vrinda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64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4"/>
          <p:cNvSpPr>
            <a:spLocks noGrp="1"/>
          </p:cNvSpPr>
          <p:nvPr>
            <p:ph sz="quarter" idx="10"/>
          </p:nvPr>
        </p:nvSpPr>
        <p:spPr>
          <a:xfrm>
            <a:off x="0" y="914400"/>
            <a:ext cx="9144000" cy="5711825"/>
          </a:xfrm>
          <a:prstGeom prst="rect">
            <a:avLst/>
          </a:prstGeom>
        </p:spPr>
        <p:txBody>
          <a:bodyPr/>
          <a:lstStyle>
            <a:lvl1pPr marL="228600" indent="-288000">
              <a:lnSpc>
                <a:spcPct val="110000"/>
              </a:lnSpc>
              <a:buFontTx/>
              <a:buBlip>
                <a:blip r:embed="rId3"/>
              </a:buBlip>
              <a:defRPr sz="2400" baseline="0"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0700" indent="-342900">
              <a:lnSpc>
                <a:spcPct val="110000"/>
              </a:lnSpc>
              <a:buFontTx/>
              <a:buBlip>
                <a:blip r:embed="rId3"/>
              </a:buBlip>
              <a:defRPr lang="zh-CN" altLang="en-US" sz="24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2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  <a:endParaRPr lang="en-US" altLang="zh-CN" dirty="0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>
          <a:xfrm>
            <a:off x="0" y="20351"/>
            <a:ext cx="7555043" cy="549275"/>
          </a:xfrm>
          <a:prstGeom prst="rect">
            <a:avLst/>
          </a:prstGeom>
        </p:spPr>
        <p:txBody>
          <a:bodyPr anchor="ctr" anchorCtr="0"/>
          <a:lstStyle>
            <a:lvl1pPr>
              <a:defRPr sz="32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75008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5">
            <a:extLst>
              <a:ext uri="{FF2B5EF4-FFF2-40B4-BE49-F238E27FC236}">
                <a16:creationId xmlns:a16="http://schemas.microsoft.com/office/drawing/2014/main" id="{0992B3FD-F832-450B-9C3A-D13F02D03090}"/>
              </a:ext>
            </a:extLst>
          </p:cNvPr>
          <p:cNvSpPr txBox="1">
            <a:spLocks/>
          </p:cNvSpPr>
          <p:nvPr userDrawn="1"/>
        </p:nvSpPr>
        <p:spPr>
          <a:xfrm>
            <a:off x="0" y="268001"/>
            <a:ext cx="9144000" cy="549275"/>
          </a:xfrm>
          <a:prstGeom prst="rect">
            <a:avLst/>
          </a:prstGeom>
        </p:spPr>
        <p:txBody>
          <a:bodyPr anchor="ctr" anchorCtr="0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b="1" cap="none" spc="0">
                <a:ln/>
                <a:solidFill>
                  <a:schemeClr val="accent4"/>
                </a:solidFill>
                <a:effectLst/>
              </a:rPr>
              <a:t>欧老师的联系方式</a:t>
            </a:r>
            <a:endParaRPr lang="zh-CN" altLang="en-US" b="1" cap="none" spc="0" dirty="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4" name="object 8">
            <a:extLst>
              <a:ext uri="{FF2B5EF4-FFF2-40B4-BE49-F238E27FC236}">
                <a16:creationId xmlns:a16="http://schemas.microsoft.com/office/drawing/2014/main" id="{57691F66-7C21-47C2-9015-04B806E3CDDB}"/>
              </a:ext>
            </a:extLst>
          </p:cNvPr>
          <p:cNvSpPr txBox="1"/>
          <p:nvPr userDrawn="1"/>
        </p:nvSpPr>
        <p:spPr>
          <a:xfrm>
            <a:off x="0" y="2385695"/>
            <a:ext cx="9144000" cy="45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  <a:tabLst>
                <a:tab pos="1647825" algn="l"/>
                <a:tab pos="3282950" algn="l"/>
              </a:tabLst>
            </a:pPr>
            <a:r>
              <a:rPr sz="2800" b="1" dirty="0">
                <a:solidFill>
                  <a:srgbClr val="FFFF00"/>
                </a:solidFill>
                <a:latin typeface="微软雅黑"/>
                <a:cs typeface="微软雅黑"/>
              </a:rPr>
              <a:t>读万卷书	行万里路	只为最好的修炼</a:t>
            </a:r>
            <a:endParaRPr sz="2800" dirty="0">
              <a:solidFill>
                <a:srgbClr val="FFFF00"/>
              </a:solidFill>
              <a:latin typeface="微软雅黑"/>
              <a:cs typeface="微软雅黑"/>
            </a:endParaRPr>
          </a:p>
        </p:txBody>
      </p:sp>
      <p:sp>
        <p:nvSpPr>
          <p:cNvPr id="5" name="object 9">
            <a:extLst>
              <a:ext uri="{FF2B5EF4-FFF2-40B4-BE49-F238E27FC236}">
                <a16:creationId xmlns:a16="http://schemas.microsoft.com/office/drawing/2014/main" id="{82C65425-B86B-4B52-B19E-1E1AE5DED67E}"/>
              </a:ext>
            </a:extLst>
          </p:cNvPr>
          <p:cNvSpPr txBox="1"/>
          <p:nvPr userDrawn="1"/>
        </p:nvSpPr>
        <p:spPr>
          <a:xfrm>
            <a:off x="1818385" y="4406868"/>
            <a:ext cx="4397502" cy="10079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QQ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14777591 (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宇宙骑士）</a:t>
            </a:r>
          </a:p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Email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ouxinyu@alumni.hust.edu.cn</a:t>
            </a:r>
          </a:p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Tel</a:t>
            </a:r>
            <a:r>
              <a:rPr lang="zh-CN" altLang="en-US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：</a:t>
            </a:r>
            <a:r>
              <a:rPr lang="en-US" altLang="zh-CN" sz="1400" b="1" spc="-5" dirty="0">
                <a:solidFill>
                  <a:srgbClr val="00AF50"/>
                </a:solidFill>
                <a:latin typeface="微软雅黑"/>
                <a:cs typeface="微软雅黑"/>
              </a:rPr>
              <a:t>18687840023</a:t>
            </a:r>
            <a:endParaRPr sz="1400" b="1" spc="-5" dirty="0">
              <a:solidFill>
                <a:srgbClr val="00AF50"/>
              </a:solidFill>
              <a:latin typeface="微软雅黑"/>
              <a:cs typeface="微软雅黑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52F8C06-0DB6-4D97-A942-3DB7F8D03A92}"/>
              </a:ext>
            </a:extLst>
          </p:cNvPr>
          <p:cNvCxnSpPr/>
          <p:nvPr userDrawn="1"/>
        </p:nvCxnSpPr>
        <p:spPr>
          <a:xfrm>
            <a:off x="88900" y="817276"/>
            <a:ext cx="8636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5716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571500" y="5069305"/>
            <a:ext cx="8024648" cy="615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fld id="{D89B5113-B326-41C4-9D82-9CE3FD3B1E87}" type="datetime4">
              <a:rPr lang="en-US" altLang="zh-CN" sz="2000" b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Vrinda" panose="020B0502040204020203" pitchFamily="34" charset="0"/>
              </a:rPr>
              <a:t>January 14, 2020</a:t>
            </a:fld>
            <a:endParaRPr lang="zh-CN" altLang="en-US" sz="1800" b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Vrinda" panose="020B0502040204020203" pitchFamily="34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3136481" y="2088004"/>
            <a:ext cx="3249416" cy="830997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/>
          <a:p>
            <a:pPr algn="ctr"/>
            <a:r>
              <a:rPr lang="en-US" altLang="zh-CN" sz="495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Thanks</a:t>
            </a:r>
            <a:r>
              <a:rPr lang="zh-CN" altLang="en-US" sz="4950" b="0" cap="none" spc="0" baseline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r>
              <a:rPr lang="en-US" altLang="zh-CN" sz="4950" b="0" cap="none" spc="0" baseline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you!</a:t>
            </a:r>
            <a:endParaRPr lang="zh-CN" altLang="en-US" sz="495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661441" y="4064548"/>
            <a:ext cx="8001000" cy="7160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Vrinda" panose="020B0502040204020203" pitchFamily="34" charset="0"/>
                <a:cs typeface="Vrinda" panose="020B0502040204020203" pitchFamily="34" charset="0"/>
              </a:rPr>
              <a:t>Xinyu OU</a:t>
            </a:r>
          </a:p>
        </p:txBody>
      </p:sp>
    </p:spTree>
    <p:extLst>
      <p:ext uri="{BB962C8B-B14F-4D97-AF65-F5344CB8AC3E}">
        <p14:creationId xmlns:p14="http://schemas.microsoft.com/office/powerpoint/2010/main" val="1197222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 txBox="1">
            <a:spLocks/>
          </p:cNvSpPr>
          <p:nvPr userDrawn="1"/>
        </p:nvSpPr>
        <p:spPr>
          <a:xfrm>
            <a:off x="0" y="6695052"/>
            <a:ext cx="4595648" cy="161584"/>
          </a:xfrm>
          <a:prstGeom prst="rect">
            <a:avLst/>
          </a:prstGeom>
          <a:solidFill>
            <a:schemeClr val="tx1"/>
          </a:solidFill>
        </p:spPr>
        <p:txBody>
          <a:bodyPr vert="horz" lIns="135000" tIns="34290" rIns="135000" bIns="3429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1050" baseline="0" dirty="0">
                <a:latin typeface="Calibri Light" panose="020F0302020204030204" pitchFamily="34" charset="0"/>
                <a:ea typeface="微软雅黑 Light" panose="020B0502040204020203" pitchFamily="34" charset="-122"/>
              </a:rPr>
              <a:t>OuXinyu | ouxinyu@alumni.hust.edu.cn </a:t>
            </a:r>
            <a:endParaRPr lang="zh-CN" altLang="en-US" sz="1050" baseline="0" dirty="0">
              <a:latin typeface="Calibri Light" panose="020F030202020403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4595648" y="6695052"/>
            <a:ext cx="4548353" cy="161583"/>
          </a:xfrm>
          <a:prstGeom prst="rect">
            <a:avLst/>
          </a:prstGeom>
          <a:solidFill>
            <a:srgbClr val="FF0000"/>
          </a:solidFill>
        </p:spPr>
        <p:txBody>
          <a:bodyPr wrap="square" lIns="135000" tIns="0" rIns="135000" bIns="0" rtlCol="0">
            <a:spAutoFit/>
          </a:bodyPr>
          <a:lstStyle/>
          <a:p>
            <a:r>
              <a:rPr lang="en-US" altLang="zh-CN" sz="105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Yunnan Open </a:t>
            </a:r>
            <a:r>
              <a:rPr lang="en-US" altLang="zh-CN" sz="1050" baseline="0" dirty="0" err="1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Univsersity</a:t>
            </a:r>
            <a:r>
              <a:rPr lang="en-US" altLang="zh-CN" sz="105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                                                                                </a:t>
            </a:r>
            <a:fld id="{7202DD23-40A6-4897-9814-C905B8680320}" type="slidenum">
              <a:rPr lang="en-US" altLang="zh-CN" sz="900" baseline="0" smtClean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‹#›</a:t>
            </a:fld>
            <a:r>
              <a:rPr lang="en-US" altLang="zh-CN" sz="900" baseline="0" dirty="0">
                <a:solidFill>
                  <a:schemeClr val="bg1"/>
                </a:solidFill>
                <a:latin typeface="Calibri Light" panose="020F0302020204030204" pitchFamily="34" charset="0"/>
                <a:ea typeface="微软雅黑 Light" panose="020B0502040204020203" pitchFamily="34" charset="-122"/>
              </a:rPr>
              <a:t>/16</a:t>
            </a:r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97ECA0AD-7D08-4D27-89C7-F72B9F33BBCF}"/>
              </a:ext>
            </a:extLst>
          </p:cNvPr>
          <p:cNvSpPr txBox="1">
            <a:spLocks/>
          </p:cNvSpPr>
          <p:nvPr userDrawn="1"/>
        </p:nvSpPr>
        <p:spPr>
          <a:xfrm>
            <a:off x="0" y="6699116"/>
            <a:ext cx="2200656" cy="161583"/>
          </a:xfrm>
          <a:prstGeom prst="rect">
            <a:avLst/>
          </a:prstGeom>
          <a:solidFill>
            <a:schemeClr val="tx1"/>
          </a:solidFill>
        </p:spPr>
        <p:txBody>
          <a:bodyPr vert="horz" lIns="135000" tIns="34290" rIns="135000" bIns="3429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</a:t>
            </a:r>
            <a:r>
              <a:rPr lang="en-US" altLang="zh-CN" sz="1050" baseline="0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sz="1050" baseline="0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0998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ouxinyu.cn/Teaching/dl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ouxinyu@alumni.hust.edu.cn" TargetMode="External"/><Relationship Id="rId2" Type="http://schemas.openxmlformats.org/officeDocument/2006/relationships/hyperlink" Target="http://ouxinyu.cn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501678-267E-4899-97A3-12055A1B39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机器学习</a:t>
            </a:r>
            <a:r>
              <a:rPr lang="en-US" altLang="zh-CN" dirty="0"/>
              <a:t>》</a:t>
            </a:r>
            <a:r>
              <a:rPr lang="zh-CN" altLang="en-US" dirty="0"/>
              <a:t>课程导学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FCDC1D6-3361-42BF-B84C-F89CB6599D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077383"/>
            <a:ext cx="9144000" cy="1655762"/>
          </a:xfrm>
        </p:spPr>
        <p:txBody>
          <a:bodyPr/>
          <a:lstStyle/>
          <a:p>
            <a:r>
              <a:rPr lang="zh-CN" altLang="en-US" dirty="0"/>
              <a:t>主讲教师：欧新宇</a:t>
            </a:r>
          </a:p>
        </p:txBody>
      </p:sp>
    </p:spTree>
    <p:extLst>
      <p:ext uri="{BB962C8B-B14F-4D97-AF65-F5344CB8AC3E}">
        <p14:creationId xmlns:p14="http://schemas.microsoft.com/office/powerpoint/2010/main" val="3694701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B251381D-739B-4FDC-8928-01F81099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课程形式</a:t>
            </a:r>
          </a:p>
        </p:txBody>
      </p:sp>
      <p:sp>
        <p:nvSpPr>
          <p:cNvPr id="4" name="object 10">
            <a:extLst>
              <a:ext uri="{FF2B5EF4-FFF2-40B4-BE49-F238E27FC236}">
                <a16:creationId xmlns:a16="http://schemas.microsoft.com/office/drawing/2014/main" id="{A58DAA64-48CD-4E97-8AB4-3ABDE6DF32AF}"/>
              </a:ext>
            </a:extLst>
          </p:cNvPr>
          <p:cNvSpPr txBox="1"/>
          <p:nvPr/>
        </p:nvSpPr>
        <p:spPr>
          <a:xfrm>
            <a:off x="4799306" y="2976903"/>
            <a:ext cx="104076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5" dirty="0">
                <a:solidFill>
                  <a:srgbClr val="006FC0"/>
                </a:solidFill>
                <a:latin typeface="微软雅黑"/>
                <a:cs typeface="微软雅黑"/>
              </a:rPr>
              <a:t>在线课程</a:t>
            </a:r>
            <a:endParaRPr sz="2000" dirty="0">
              <a:latin typeface="微软雅黑"/>
              <a:cs typeface="微软雅黑"/>
            </a:endParaRPr>
          </a:p>
        </p:txBody>
      </p:sp>
      <p:sp>
        <p:nvSpPr>
          <p:cNvPr id="5" name="object 11">
            <a:extLst>
              <a:ext uri="{FF2B5EF4-FFF2-40B4-BE49-F238E27FC236}">
                <a16:creationId xmlns:a16="http://schemas.microsoft.com/office/drawing/2014/main" id="{BD2D7635-C5C2-4460-A82D-9AACAE732B76}"/>
              </a:ext>
            </a:extLst>
          </p:cNvPr>
          <p:cNvSpPr/>
          <p:nvPr/>
        </p:nvSpPr>
        <p:spPr>
          <a:xfrm>
            <a:off x="4933292" y="3412385"/>
            <a:ext cx="619125" cy="1293495"/>
          </a:xfrm>
          <a:custGeom>
            <a:avLst/>
            <a:gdLst/>
            <a:ahLst/>
            <a:cxnLst/>
            <a:rect l="l" t="t" r="r" b="b"/>
            <a:pathLst>
              <a:path w="619125" h="1293495">
                <a:moveTo>
                  <a:pt x="13970" y="863600"/>
                </a:moveTo>
                <a:lnTo>
                  <a:pt x="0" y="1181227"/>
                </a:lnTo>
                <a:lnTo>
                  <a:pt x="271652" y="1293368"/>
                </a:lnTo>
                <a:lnTo>
                  <a:pt x="198754" y="1171829"/>
                </a:lnTo>
                <a:lnTo>
                  <a:pt x="236058" y="1139567"/>
                </a:lnTo>
                <a:lnTo>
                  <a:pt x="271755" y="1105956"/>
                </a:lnTo>
                <a:lnTo>
                  <a:pt x="305826" y="1071054"/>
                </a:lnTo>
                <a:lnTo>
                  <a:pt x="338252" y="1034921"/>
                </a:lnTo>
                <a:lnTo>
                  <a:pt x="369013" y="997615"/>
                </a:lnTo>
                <a:lnTo>
                  <a:pt x="378552" y="985012"/>
                </a:lnTo>
                <a:lnTo>
                  <a:pt x="86740" y="985012"/>
                </a:lnTo>
                <a:lnTo>
                  <a:pt x="13970" y="863600"/>
                </a:lnTo>
                <a:close/>
              </a:path>
              <a:path w="619125" h="1293495">
                <a:moveTo>
                  <a:pt x="584962" y="0"/>
                </a:moveTo>
                <a:lnTo>
                  <a:pt x="376554" y="51562"/>
                </a:lnTo>
                <a:lnTo>
                  <a:pt x="387256" y="100350"/>
                </a:lnTo>
                <a:lnTo>
                  <a:pt x="395322" y="149299"/>
                </a:lnTo>
                <a:lnTo>
                  <a:pt x="400782" y="198314"/>
                </a:lnTo>
                <a:lnTo>
                  <a:pt x="403666" y="247302"/>
                </a:lnTo>
                <a:lnTo>
                  <a:pt x="404002" y="296169"/>
                </a:lnTo>
                <a:lnTo>
                  <a:pt x="401819" y="344820"/>
                </a:lnTo>
                <a:lnTo>
                  <a:pt x="397147" y="393163"/>
                </a:lnTo>
                <a:lnTo>
                  <a:pt x="390016" y="441104"/>
                </a:lnTo>
                <a:lnTo>
                  <a:pt x="380453" y="488547"/>
                </a:lnTo>
                <a:lnTo>
                  <a:pt x="368489" y="535401"/>
                </a:lnTo>
                <a:lnTo>
                  <a:pt x="354153" y="581571"/>
                </a:lnTo>
                <a:lnTo>
                  <a:pt x="337474" y="626963"/>
                </a:lnTo>
                <a:lnTo>
                  <a:pt x="318481" y="671483"/>
                </a:lnTo>
                <a:lnTo>
                  <a:pt x="297203" y="715038"/>
                </a:lnTo>
                <a:lnTo>
                  <a:pt x="273670" y="757533"/>
                </a:lnTo>
                <a:lnTo>
                  <a:pt x="247910" y="798876"/>
                </a:lnTo>
                <a:lnTo>
                  <a:pt x="219953" y="838972"/>
                </a:lnTo>
                <a:lnTo>
                  <a:pt x="189829" y="877727"/>
                </a:lnTo>
                <a:lnTo>
                  <a:pt x="157566" y="915048"/>
                </a:lnTo>
                <a:lnTo>
                  <a:pt x="123193" y="950841"/>
                </a:lnTo>
                <a:lnTo>
                  <a:pt x="86740" y="985012"/>
                </a:lnTo>
                <a:lnTo>
                  <a:pt x="378552" y="985012"/>
                </a:lnTo>
                <a:lnTo>
                  <a:pt x="425462" y="919723"/>
                </a:lnTo>
                <a:lnTo>
                  <a:pt x="451111" y="879255"/>
                </a:lnTo>
                <a:lnTo>
                  <a:pt x="475017" y="837851"/>
                </a:lnTo>
                <a:lnTo>
                  <a:pt x="497160" y="795571"/>
                </a:lnTo>
                <a:lnTo>
                  <a:pt x="517521" y="752473"/>
                </a:lnTo>
                <a:lnTo>
                  <a:pt x="536080" y="708617"/>
                </a:lnTo>
                <a:lnTo>
                  <a:pt x="552818" y="664061"/>
                </a:lnTo>
                <a:lnTo>
                  <a:pt x="567715" y="618866"/>
                </a:lnTo>
                <a:lnTo>
                  <a:pt x="580752" y="573090"/>
                </a:lnTo>
                <a:lnTo>
                  <a:pt x="591908" y="526792"/>
                </a:lnTo>
                <a:lnTo>
                  <a:pt x="601166" y="480031"/>
                </a:lnTo>
                <a:lnTo>
                  <a:pt x="608504" y="432867"/>
                </a:lnTo>
                <a:lnTo>
                  <a:pt x="613903" y="385359"/>
                </a:lnTo>
                <a:lnTo>
                  <a:pt x="617344" y="337566"/>
                </a:lnTo>
                <a:lnTo>
                  <a:pt x="618808" y="289547"/>
                </a:lnTo>
                <a:lnTo>
                  <a:pt x="618274" y="241361"/>
                </a:lnTo>
                <a:lnTo>
                  <a:pt x="615723" y="193067"/>
                </a:lnTo>
                <a:lnTo>
                  <a:pt x="611136" y="144725"/>
                </a:lnTo>
                <a:lnTo>
                  <a:pt x="604493" y="96394"/>
                </a:lnTo>
                <a:lnTo>
                  <a:pt x="595775" y="48132"/>
                </a:lnTo>
                <a:lnTo>
                  <a:pt x="584962" y="0"/>
                </a:lnTo>
                <a:close/>
              </a:path>
            </a:pathLst>
          </a:custGeom>
          <a:solidFill>
            <a:srgbClr val="FF69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12">
            <a:extLst>
              <a:ext uri="{FF2B5EF4-FFF2-40B4-BE49-F238E27FC236}">
                <a16:creationId xmlns:a16="http://schemas.microsoft.com/office/drawing/2014/main" id="{B85C7B66-3994-44F5-980D-8CAFCDFC8D74}"/>
              </a:ext>
            </a:extLst>
          </p:cNvPr>
          <p:cNvSpPr/>
          <p:nvPr/>
        </p:nvSpPr>
        <p:spPr>
          <a:xfrm>
            <a:off x="4933292" y="3412385"/>
            <a:ext cx="619125" cy="1293495"/>
          </a:xfrm>
          <a:custGeom>
            <a:avLst/>
            <a:gdLst/>
            <a:ahLst/>
            <a:cxnLst/>
            <a:rect l="l" t="t" r="r" b="b"/>
            <a:pathLst>
              <a:path w="619125" h="1293495">
                <a:moveTo>
                  <a:pt x="584962" y="0"/>
                </a:moveTo>
                <a:lnTo>
                  <a:pt x="595775" y="48132"/>
                </a:lnTo>
                <a:lnTo>
                  <a:pt x="604493" y="96394"/>
                </a:lnTo>
                <a:lnTo>
                  <a:pt x="611136" y="144725"/>
                </a:lnTo>
                <a:lnTo>
                  <a:pt x="615723" y="193067"/>
                </a:lnTo>
                <a:lnTo>
                  <a:pt x="618274" y="241361"/>
                </a:lnTo>
                <a:lnTo>
                  <a:pt x="618808" y="289547"/>
                </a:lnTo>
                <a:lnTo>
                  <a:pt x="617344" y="337566"/>
                </a:lnTo>
                <a:lnTo>
                  <a:pt x="613903" y="385359"/>
                </a:lnTo>
                <a:lnTo>
                  <a:pt x="608504" y="432867"/>
                </a:lnTo>
                <a:lnTo>
                  <a:pt x="601166" y="480031"/>
                </a:lnTo>
                <a:lnTo>
                  <a:pt x="591908" y="526792"/>
                </a:lnTo>
                <a:lnTo>
                  <a:pt x="580752" y="573090"/>
                </a:lnTo>
                <a:lnTo>
                  <a:pt x="567715" y="618866"/>
                </a:lnTo>
                <a:lnTo>
                  <a:pt x="552818" y="664061"/>
                </a:lnTo>
                <a:lnTo>
                  <a:pt x="536080" y="708617"/>
                </a:lnTo>
                <a:lnTo>
                  <a:pt x="517521" y="752473"/>
                </a:lnTo>
                <a:lnTo>
                  <a:pt x="497160" y="795571"/>
                </a:lnTo>
                <a:lnTo>
                  <a:pt x="475017" y="837851"/>
                </a:lnTo>
                <a:lnTo>
                  <a:pt x="451111" y="879255"/>
                </a:lnTo>
                <a:lnTo>
                  <a:pt x="425462" y="919723"/>
                </a:lnTo>
                <a:lnTo>
                  <a:pt x="398090" y="959196"/>
                </a:lnTo>
                <a:lnTo>
                  <a:pt x="369013" y="997615"/>
                </a:lnTo>
                <a:lnTo>
                  <a:pt x="338252" y="1034921"/>
                </a:lnTo>
                <a:lnTo>
                  <a:pt x="305826" y="1071054"/>
                </a:lnTo>
                <a:lnTo>
                  <a:pt x="271755" y="1105956"/>
                </a:lnTo>
                <a:lnTo>
                  <a:pt x="236058" y="1139567"/>
                </a:lnTo>
                <a:lnTo>
                  <a:pt x="198754" y="1171829"/>
                </a:lnTo>
                <a:lnTo>
                  <a:pt x="271652" y="1293368"/>
                </a:lnTo>
                <a:lnTo>
                  <a:pt x="0" y="1181227"/>
                </a:lnTo>
                <a:lnTo>
                  <a:pt x="13970" y="863600"/>
                </a:lnTo>
                <a:lnTo>
                  <a:pt x="86740" y="985012"/>
                </a:lnTo>
                <a:lnTo>
                  <a:pt x="123193" y="950841"/>
                </a:lnTo>
                <a:lnTo>
                  <a:pt x="157566" y="915048"/>
                </a:lnTo>
                <a:lnTo>
                  <a:pt x="189829" y="877727"/>
                </a:lnTo>
                <a:lnTo>
                  <a:pt x="219953" y="838972"/>
                </a:lnTo>
                <a:lnTo>
                  <a:pt x="247910" y="798876"/>
                </a:lnTo>
                <a:lnTo>
                  <a:pt x="273670" y="757533"/>
                </a:lnTo>
                <a:lnTo>
                  <a:pt x="297203" y="715038"/>
                </a:lnTo>
                <a:lnTo>
                  <a:pt x="318481" y="671483"/>
                </a:lnTo>
                <a:lnTo>
                  <a:pt x="337474" y="626963"/>
                </a:lnTo>
                <a:lnTo>
                  <a:pt x="354153" y="581571"/>
                </a:lnTo>
                <a:lnTo>
                  <a:pt x="368489" y="535401"/>
                </a:lnTo>
                <a:lnTo>
                  <a:pt x="380453" y="488547"/>
                </a:lnTo>
                <a:lnTo>
                  <a:pt x="390016" y="441104"/>
                </a:lnTo>
                <a:lnTo>
                  <a:pt x="397147" y="393163"/>
                </a:lnTo>
                <a:lnTo>
                  <a:pt x="401819" y="344820"/>
                </a:lnTo>
                <a:lnTo>
                  <a:pt x="404002" y="296169"/>
                </a:lnTo>
                <a:lnTo>
                  <a:pt x="403666" y="247302"/>
                </a:lnTo>
                <a:lnTo>
                  <a:pt x="400782" y="198314"/>
                </a:lnTo>
                <a:lnTo>
                  <a:pt x="395322" y="149299"/>
                </a:lnTo>
                <a:lnTo>
                  <a:pt x="387256" y="100350"/>
                </a:lnTo>
                <a:lnTo>
                  <a:pt x="376554" y="51562"/>
                </a:lnTo>
                <a:lnTo>
                  <a:pt x="584962" y="0"/>
                </a:lnTo>
                <a:close/>
              </a:path>
            </a:pathLst>
          </a:custGeom>
          <a:ln w="25145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13">
            <a:extLst>
              <a:ext uri="{FF2B5EF4-FFF2-40B4-BE49-F238E27FC236}">
                <a16:creationId xmlns:a16="http://schemas.microsoft.com/office/drawing/2014/main" id="{9B344D61-A0FF-46B3-9B61-75D63E6C2CED}"/>
              </a:ext>
            </a:extLst>
          </p:cNvPr>
          <p:cNvSpPr/>
          <p:nvPr/>
        </p:nvSpPr>
        <p:spPr>
          <a:xfrm>
            <a:off x="3098776" y="3441214"/>
            <a:ext cx="807085" cy="1247775"/>
          </a:xfrm>
          <a:custGeom>
            <a:avLst/>
            <a:gdLst/>
            <a:ahLst/>
            <a:cxnLst/>
            <a:rect l="l" t="t" r="r" b="b"/>
            <a:pathLst>
              <a:path w="807085" h="1247775">
                <a:moveTo>
                  <a:pt x="270890" y="0"/>
                </a:moveTo>
                <a:lnTo>
                  <a:pt x="0" y="113664"/>
                </a:lnTo>
                <a:lnTo>
                  <a:pt x="137667" y="147700"/>
                </a:lnTo>
                <a:lnTo>
                  <a:pt x="134249" y="196901"/>
                </a:lnTo>
                <a:lnTo>
                  <a:pt x="132921" y="245913"/>
                </a:lnTo>
                <a:lnTo>
                  <a:pt x="133655" y="294681"/>
                </a:lnTo>
                <a:lnTo>
                  <a:pt x="136423" y="343150"/>
                </a:lnTo>
                <a:lnTo>
                  <a:pt x="141197" y="391264"/>
                </a:lnTo>
                <a:lnTo>
                  <a:pt x="147948" y="438968"/>
                </a:lnTo>
                <a:lnTo>
                  <a:pt x="156649" y="486205"/>
                </a:lnTo>
                <a:lnTo>
                  <a:pt x="167270" y="532922"/>
                </a:lnTo>
                <a:lnTo>
                  <a:pt x="179784" y="579061"/>
                </a:lnTo>
                <a:lnTo>
                  <a:pt x="194163" y="624567"/>
                </a:lnTo>
                <a:lnTo>
                  <a:pt x="210378" y="669386"/>
                </a:lnTo>
                <a:lnTo>
                  <a:pt x="228400" y="713461"/>
                </a:lnTo>
                <a:lnTo>
                  <a:pt x="248202" y="756736"/>
                </a:lnTo>
                <a:lnTo>
                  <a:pt x="269756" y="799157"/>
                </a:lnTo>
                <a:lnTo>
                  <a:pt x="293033" y="840668"/>
                </a:lnTo>
                <a:lnTo>
                  <a:pt x="318004" y="881213"/>
                </a:lnTo>
                <a:lnTo>
                  <a:pt x="344642" y="920737"/>
                </a:lnTo>
                <a:lnTo>
                  <a:pt x="372919" y="959183"/>
                </a:lnTo>
                <a:lnTo>
                  <a:pt x="402805" y="996498"/>
                </a:lnTo>
                <a:lnTo>
                  <a:pt x="434273" y="1032624"/>
                </a:lnTo>
                <a:lnTo>
                  <a:pt x="467295" y="1067508"/>
                </a:lnTo>
                <a:lnTo>
                  <a:pt x="501842" y="1101092"/>
                </a:lnTo>
                <a:lnTo>
                  <a:pt x="537886" y="1133321"/>
                </a:lnTo>
                <a:lnTo>
                  <a:pt x="575399" y="1164141"/>
                </a:lnTo>
                <a:lnTo>
                  <a:pt x="614352" y="1193495"/>
                </a:lnTo>
                <a:lnTo>
                  <a:pt x="654718" y="1221328"/>
                </a:lnTo>
                <a:lnTo>
                  <a:pt x="696467" y="1247584"/>
                </a:lnTo>
                <a:lnTo>
                  <a:pt x="806958" y="1063371"/>
                </a:lnTo>
                <a:lnTo>
                  <a:pt x="764798" y="1036570"/>
                </a:lnTo>
                <a:lnTo>
                  <a:pt x="724382" y="1007788"/>
                </a:lnTo>
                <a:lnTo>
                  <a:pt x="685757" y="977111"/>
                </a:lnTo>
                <a:lnTo>
                  <a:pt x="648969" y="944626"/>
                </a:lnTo>
                <a:lnTo>
                  <a:pt x="614062" y="910420"/>
                </a:lnTo>
                <a:lnTo>
                  <a:pt x="581083" y="874580"/>
                </a:lnTo>
                <a:lnTo>
                  <a:pt x="550079" y="837193"/>
                </a:lnTo>
                <a:lnTo>
                  <a:pt x="521094" y="798345"/>
                </a:lnTo>
                <a:lnTo>
                  <a:pt x="494175" y="758123"/>
                </a:lnTo>
                <a:lnTo>
                  <a:pt x="469368" y="716614"/>
                </a:lnTo>
                <a:lnTo>
                  <a:pt x="446719" y="673905"/>
                </a:lnTo>
                <a:lnTo>
                  <a:pt x="426273" y="630082"/>
                </a:lnTo>
                <a:lnTo>
                  <a:pt x="408077" y="585233"/>
                </a:lnTo>
                <a:lnTo>
                  <a:pt x="392175" y="539444"/>
                </a:lnTo>
                <a:lnTo>
                  <a:pt x="378616" y="492802"/>
                </a:lnTo>
                <a:lnTo>
                  <a:pt x="367443" y="445393"/>
                </a:lnTo>
                <a:lnTo>
                  <a:pt x="358704" y="397306"/>
                </a:lnTo>
                <a:lnTo>
                  <a:pt x="352443" y="348626"/>
                </a:lnTo>
                <a:lnTo>
                  <a:pt x="348708" y="299440"/>
                </a:lnTo>
                <a:lnTo>
                  <a:pt x="347543" y="249835"/>
                </a:lnTo>
                <a:lnTo>
                  <a:pt x="348996" y="199898"/>
                </a:lnTo>
                <a:lnTo>
                  <a:pt x="455153" y="199898"/>
                </a:lnTo>
                <a:lnTo>
                  <a:pt x="270890" y="0"/>
                </a:lnTo>
                <a:close/>
              </a:path>
              <a:path w="807085" h="1247775">
                <a:moveTo>
                  <a:pt x="455153" y="199898"/>
                </a:moveTo>
                <a:lnTo>
                  <a:pt x="348996" y="199898"/>
                </a:lnTo>
                <a:lnTo>
                  <a:pt x="486410" y="233806"/>
                </a:lnTo>
                <a:lnTo>
                  <a:pt x="455153" y="199898"/>
                </a:lnTo>
                <a:close/>
              </a:path>
            </a:pathLst>
          </a:custGeom>
          <a:solidFill>
            <a:srgbClr val="FF69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14">
            <a:extLst>
              <a:ext uri="{FF2B5EF4-FFF2-40B4-BE49-F238E27FC236}">
                <a16:creationId xmlns:a16="http://schemas.microsoft.com/office/drawing/2014/main" id="{F559CDCE-CC8C-4D34-9981-2BB56EBDA5B1}"/>
              </a:ext>
            </a:extLst>
          </p:cNvPr>
          <p:cNvSpPr/>
          <p:nvPr/>
        </p:nvSpPr>
        <p:spPr>
          <a:xfrm>
            <a:off x="3098776" y="3441214"/>
            <a:ext cx="807085" cy="1247775"/>
          </a:xfrm>
          <a:custGeom>
            <a:avLst/>
            <a:gdLst/>
            <a:ahLst/>
            <a:cxnLst/>
            <a:rect l="l" t="t" r="r" b="b"/>
            <a:pathLst>
              <a:path w="807085" h="1247775">
                <a:moveTo>
                  <a:pt x="696467" y="1247584"/>
                </a:moveTo>
                <a:lnTo>
                  <a:pt x="654718" y="1221328"/>
                </a:lnTo>
                <a:lnTo>
                  <a:pt x="614352" y="1193495"/>
                </a:lnTo>
                <a:lnTo>
                  <a:pt x="575399" y="1164141"/>
                </a:lnTo>
                <a:lnTo>
                  <a:pt x="537886" y="1133321"/>
                </a:lnTo>
                <a:lnTo>
                  <a:pt x="501842" y="1101092"/>
                </a:lnTo>
                <a:lnTo>
                  <a:pt x="467295" y="1067508"/>
                </a:lnTo>
                <a:lnTo>
                  <a:pt x="434273" y="1032624"/>
                </a:lnTo>
                <a:lnTo>
                  <a:pt x="402805" y="996498"/>
                </a:lnTo>
                <a:lnTo>
                  <a:pt x="372919" y="959183"/>
                </a:lnTo>
                <a:lnTo>
                  <a:pt x="344642" y="920737"/>
                </a:lnTo>
                <a:lnTo>
                  <a:pt x="318004" y="881213"/>
                </a:lnTo>
                <a:lnTo>
                  <a:pt x="293033" y="840668"/>
                </a:lnTo>
                <a:lnTo>
                  <a:pt x="269756" y="799157"/>
                </a:lnTo>
                <a:lnTo>
                  <a:pt x="248202" y="756736"/>
                </a:lnTo>
                <a:lnTo>
                  <a:pt x="228400" y="713461"/>
                </a:lnTo>
                <a:lnTo>
                  <a:pt x="210378" y="669386"/>
                </a:lnTo>
                <a:lnTo>
                  <a:pt x="194163" y="624567"/>
                </a:lnTo>
                <a:lnTo>
                  <a:pt x="179784" y="579061"/>
                </a:lnTo>
                <a:lnTo>
                  <a:pt x="167270" y="532922"/>
                </a:lnTo>
                <a:lnTo>
                  <a:pt x="156649" y="486205"/>
                </a:lnTo>
                <a:lnTo>
                  <a:pt x="147948" y="438968"/>
                </a:lnTo>
                <a:lnTo>
                  <a:pt x="141197" y="391264"/>
                </a:lnTo>
                <a:lnTo>
                  <a:pt x="136423" y="343150"/>
                </a:lnTo>
                <a:lnTo>
                  <a:pt x="133655" y="294681"/>
                </a:lnTo>
                <a:lnTo>
                  <a:pt x="132921" y="245913"/>
                </a:lnTo>
                <a:lnTo>
                  <a:pt x="134249" y="196901"/>
                </a:lnTo>
                <a:lnTo>
                  <a:pt x="137667" y="147700"/>
                </a:lnTo>
                <a:lnTo>
                  <a:pt x="0" y="113664"/>
                </a:lnTo>
                <a:lnTo>
                  <a:pt x="270890" y="0"/>
                </a:lnTo>
                <a:lnTo>
                  <a:pt x="486410" y="233806"/>
                </a:lnTo>
                <a:lnTo>
                  <a:pt x="348996" y="199898"/>
                </a:lnTo>
                <a:lnTo>
                  <a:pt x="347543" y="249835"/>
                </a:lnTo>
                <a:lnTo>
                  <a:pt x="348708" y="299440"/>
                </a:lnTo>
                <a:lnTo>
                  <a:pt x="352443" y="348626"/>
                </a:lnTo>
                <a:lnTo>
                  <a:pt x="358704" y="397306"/>
                </a:lnTo>
                <a:lnTo>
                  <a:pt x="367443" y="445393"/>
                </a:lnTo>
                <a:lnTo>
                  <a:pt x="378616" y="492802"/>
                </a:lnTo>
                <a:lnTo>
                  <a:pt x="392175" y="539444"/>
                </a:lnTo>
                <a:lnTo>
                  <a:pt x="408077" y="585233"/>
                </a:lnTo>
                <a:lnTo>
                  <a:pt x="426273" y="630082"/>
                </a:lnTo>
                <a:lnTo>
                  <a:pt x="446719" y="673905"/>
                </a:lnTo>
                <a:lnTo>
                  <a:pt x="469368" y="716614"/>
                </a:lnTo>
                <a:lnTo>
                  <a:pt x="494175" y="758123"/>
                </a:lnTo>
                <a:lnTo>
                  <a:pt x="521094" y="798345"/>
                </a:lnTo>
                <a:lnTo>
                  <a:pt x="550079" y="837193"/>
                </a:lnTo>
                <a:lnTo>
                  <a:pt x="581083" y="874580"/>
                </a:lnTo>
                <a:lnTo>
                  <a:pt x="614062" y="910420"/>
                </a:lnTo>
                <a:lnTo>
                  <a:pt x="648969" y="944626"/>
                </a:lnTo>
                <a:lnTo>
                  <a:pt x="685757" y="977111"/>
                </a:lnTo>
                <a:lnTo>
                  <a:pt x="724382" y="1007788"/>
                </a:lnTo>
                <a:lnTo>
                  <a:pt x="764798" y="1036570"/>
                </a:lnTo>
                <a:lnTo>
                  <a:pt x="806958" y="1063371"/>
                </a:lnTo>
                <a:lnTo>
                  <a:pt x="696467" y="1247584"/>
                </a:lnTo>
                <a:close/>
              </a:path>
            </a:pathLst>
          </a:custGeom>
          <a:ln w="25146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15">
            <a:extLst>
              <a:ext uri="{FF2B5EF4-FFF2-40B4-BE49-F238E27FC236}">
                <a16:creationId xmlns:a16="http://schemas.microsoft.com/office/drawing/2014/main" id="{55898FAC-A0FF-4CDE-92BF-F116DA27F685}"/>
              </a:ext>
            </a:extLst>
          </p:cNvPr>
          <p:cNvSpPr txBox="1"/>
          <p:nvPr/>
        </p:nvSpPr>
        <p:spPr>
          <a:xfrm>
            <a:off x="2944598" y="2976903"/>
            <a:ext cx="1040765" cy="330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000" b="1" spc="-5" dirty="0">
                <a:solidFill>
                  <a:srgbClr val="006FC0"/>
                </a:solidFill>
                <a:latin typeface="微软雅黑"/>
                <a:cs typeface="微软雅黑"/>
              </a:rPr>
              <a:t>在线实践</a:t>
            </a:r>
            <a:endParaRPr sz="2000" dirty="0">
              <a:latin typeface="微软雅黑"/>
              <a:cs typeface="微软雅黑"/>
            </a:endParaRPr>
          </a:p>
        </p:txBody>
      </p:sp>
      <p:sp>
        <p:nvSpPr>
          <p:cNvPr id="10" name="object 16">
            <a:extLst>
              <a:ext uri="{FF2B5EF4-FFF2-40B4-BE49-F238E27FC236}">
                <a16:creationId xmlns:a16="http://schemas.microsoft.com/office/drawing/2014/main" id="{919FDE50-DDFF-4581-A7B7-0D27A60DACA8}"/>
              </a:ext>
            </a:extLst>
          </p:cNvPr>
          <p:cNvSpPr/>
          <p:nvPr/>
        </p:nvSpPr>
        <p:spPr>
          <a:xfrm>
            <a:off x="3638145" y="2533573"/>
            <a:ext cx="1457960" cy="447675"/>
          </a:xfrm>
          <a:custGeom>
            <a:avLst/>
            <a:gdLst/>
            <a:ahLst/>
            <a:cxnLst/>
            <a:rect l="l" t="t" r="r" b="b"/>
            <a:pathLst>
              <a:path w="1457960" h="447675">
                <a:moveTo>
                  <a:pt x="1447633" y="214586"/>
                </a:moveTo>
                <a:lnTo>
                  <a:pt x="760930" y="214586"/>
                </a:lnTo>
                <a:lnTo>
                  <a:pt x="808650" y="216141"/>
                </a:lnTo>
                <a:lnTo>
                  <a:pt x="856309" y="220110"/>
                </a:lnTo>
                <a:lnTo>
                  <a:pt x="903812" y="226502"/>
                </a:lnTo>
                <a:lnTo>
                  <a:pt x="951065" y="235325"/>
                </a:lnTo>
                <a:lnTo>
                  <a:pt x="997973" y="246589"/>
                </a:lnTo>
                <a:lnTo>
                  <a:pt x="1044441" y="260301"/>
                </a:lnTo>
                <a:lnTo>
                  <a:pt x="1090375" y="276473"/>
                </a:lnTo>
                <a:lnTo>
                  <a:pt x="1135680" y="295111"/>
                </a:lnTo>
                <a:lnTo>
                  <a:pt x="1180262" y="316225"/>
                </a:lnTo>
                <a:lnTo>
                  <a:pt x="1224026" y="339824"/>
                </a:lnTo>
                <a:lnTo>
                  <a:pt x="1132205" y="447393"/>
                </a:lnTo>
                <a:lnTo>
                  <a:pt x="1437767" y="359636"/>
                </a:lnTo>
                <a:lnTo>
                  <a:pt x="1447633" y="214586"/>
                </a:lnTo>
                <a:close/>
              </a:path>
              <a:path w="1457960" h="447675">
                <a:moveTo>
                  <a:pt x="735569" y="0"/>
                </a:moveTo>
                <a:lnTo>
                  <a:pt x="689061" y="1665"/>
                </a:lnTo>
                <a:lnTo>
                  <a:pt x="642664" y="5189"/>
                </a:lnTo>
                <a:lnTo>
                  <a:pt x="596437" y="10567"/>
                </a:lnTo>
                <a:lnTo>
                  <a:pt x="550440" y="17796"/>
                </a:lnTo>
                <a:lnTo>
                  <a:pt x="504730" y="26870"/>
                </a:lnTo>
                <a:lnTo>
                  <a:pt x="459366" y="37785"/>
                </a:lnTo>
                <a:lnTo>
                  <a:pt x="414406" y="50537"/>
                </a:lnTo>
                <a:lnTo>
                  <a:pt x="369911" y="65121"/>
                </a:lnTo>
                <a:lnTo>
                  <a:pt x="325938" y="81533"/>
                </a:lnTo>
                <a:lnTo>
                  <a:pt x="282546" y="99769"/>
                </a:lnTo>
                <a:lnTo>
                  <a:pt x="239793" y="119823"/>
                </a:lnTo>
                <a:lnTo>
                  <a:pt x="197739" y="141692"/>
                </a:lnTo>
                <a:lnTo>
                  <a:pt x="156442" y="165372"/>
                </a:lnTo>
                <a:lnTo>
                  <a:pt x="115961" y="190857"/>
                </a:lnTo>
                <a:lnTo>
                  <a:pt x="76354" y="218143"/>
                </a:lnTo>
                <a:lnTo>
                  <a:pt x="37681" y="247226"/>
                </a:lnTo>
                <a:lnTo>
                  <a:pt x="0" y="278102"/>
                </a:lnTo>
                <a:lnTo>
                  <a:pt x="139446" y="441297"/>
                </a:lnTo>
                <a:lnTo>
                  <a:pt x="178082" y="409990"/>
                </a:lnTo>
                <a:lnTo>
                  <a:pt x="217983" y="380973"/>
                </a:lnTo>
                <a:lnTo>
                  <a:pt x="259052" y="354255"/>
                </a:lnTo>
                <a:lnTo>
                  <a:pt x="301197" y="329843"/>
                </a:lnTo>
                <a:lnTo>
                  <a:pt x="344322" y="307748"/>
                </a:lnTo>
                <a:lnTo>
                  <a:pt x="388332" y="287978"/>
                </a:lnTo>
                <a:lnTo>
                  <a:pt x="433133" y="270542"/>
                </a:lnTo>
                <a:lnTo>
                  <a:pt x="478630" y="255449"/>
                </a:lnTo>
                <a:lnTo>
                  <a:pt x="524728" y="242707"/>
                </a:lnTo>
                <a:lnTo>
                  <a:pt x="571333" y="232327"/>
                </a:lnTo>
                <a:lnTo>
                  <a:pt x="618351" y="224315"/>
                </a:lnTo>
                <a:lnTo>
                  <a:pt x="665686" y="218682"/>
                </a:lnTo>
                <a:lnTo>
                  <a:pt x="713244" y="215436"/>
                </a:lnTo>
                <a:lnTo>
                  <a:pt x="760930" y="214586"/>
                </a:lnTo>
                <a:lnTo>
                  <a:pt x="1447633" y="214586"/>
                </a:lnTo>
                <a:lnTo>
                  <a:pt x="1450371" y="174343"/>
                </a:lnTo>
                <a:lnTo>
                  <a:pt x="1365504" y="174343"/>
                </a:lnTo>
                <a:lnTo>
                  <a:pt x="1323600" y="149520"/>
                </a:lnTo>
                <a:lnTo>
                  <a:pt x="1280985" y="126617"/>
                </a:lnTo>
                <a:lnTo>
                  <a:pt x="1237720" y="105631"/>
                </a:lnTo>
                <a:lnTo>
                  <a:pt x="1193861" y="86557"/>
                </a:lnTo>
                <a:lnTo>
                  <a:pt x="1149467" y="69391"/>
                </a:lnTo>
                <a:lnTo>
                  <a:pt x="1104598" y="54127"/>
                </a:lnTo>
                <a:lnTo>
                  <a:pt x="1059312" y="40762"/>
                </a:lnTo>
                <a:lnTo>
                  <a:pt x="1013668" y="29292"/>
                </a:lnTo>
                <a:lnTo>
                  <a:pt x="967725" y="19711"/>
                </a:lnTo>
                <a:lnTo>
                  <a:pt x="921540" y="12016"/>
                </a:lnTo>
                <a:lnTo>
                  <a:pt x="875174" y="6201"/>
                </a:lnTo>
                <a:lnTo>
                  <a:pt x="828684" y="2263"/>
                </a:lnTo>
                <a:lnTo>
                  <a:pt x="782129" y="198"/>
                </a:lnTo>
                <a:lnTo>
                  <a:pt x="735569" y="0"/>
                </a:lnTo>
                <a:close/>
              </a:path>
              <a:path w="1457960" h="447675">
                <a:moveTo>
                  <a:pt x="1457706" y="66520"/>
                </a:moveTo>
                <a:lnTo>
                  <a:pt x="1365504" y="174343"/>
                </a:lnTo>
                <a:lnTo>
                  <a:pt x="1450371" y="174343"/>
                </a:lnTo>
                <a:lnTo>
                  <a:pt x="1457706" y="66520"/>
                </a:lnTo>
                <a:close/>
              </a:path>
            </a:pathLst>
          </a:custGeom>
          <a:solidFill>
            <a:srgbClr val="FF69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7">
            <a:extLst>
              <a:ext uri="{FF2B5EF4-FFF2-40B4-BE49-F238E27FC236}">
                <a16:creationId xmlns:a16="http://schemas.microsoft.com/office/drawing/2014/main" id="{F190D21D-2578-4B63-A4AC-AD647B99BDB6}"/>
              </a:ext>
            </a:extLst>
          </p:cNvPr>
          <p:cNvSpPr/>
          <p:nvPr/>
        </p:nvSpPr>
        <p:spPr>
          <a:xfrm>
            <a:off x="3638145" y="2533573"/>
            <a:ext cx="1457960" cy="447675"/>
          </a:xfrm>
          <a:custGeom>
            <a:avLst/>
            <a:gdLst/>
            <a:ahLst/>
            <a:cxnLst/>
            <a:rect l="l" t="t" r="r" b="b"/>
            <a:pathLst>
              <a:path w="1457960" h="447675">
                <a:moveTo>
                  <a:pt x="0" y="278102"/>
                </a:moveTo>
                <a:lnTo>
                  <a:pt x="37681" y="247226"/>
                </a:lnTo>
                <a:lnTo>
                  <a:pt x="76354" y="218143"/>
                </a:lnTo>
                <a:lnTo>
                  <a:pt x="115961" y="190857"/>
                </a:lnTo>
                <a:lnTo>
                  <a:pt x="156442" y="165372"/>
                </a:lnTo>
                <a:lnTo>
                  <a:pt x="197739" y="141692"/>
                </a:lnTo>
                <a:lnTo>
                  <a:pt x="239793" y="119823"/>
                </a:lnTo>
                <a:lnTo>
                  <a:pt x="282546" y="99769"/>
                </a:lnTo>
                <a:lnTo>
                  <a:pt x="325938" y="81533"/>
                </a:lnTo>
                <a:lnTo>
                  <a:pt x="369911" y="65121"/>
                </a:lnTo>
                <a:lnTo>
                  <a:pt x="414406" y="50537"/>
                </a:lnTo>
                <a:lnTo>
                  <a:pt x="459366" y="37785"/>
                </a:lnTo>
                <a:lnTo>
                  <a:pt x="504730" y="26870"/>
                </a:lnTo>
                <a:lnTo>
                  <a:pt x="550440" y="17796"/>
                </a:lnTo>
                <a:lnTo>
                  <a:pt x="596437" y="10567"/>
                </a:lnTo>
                <a:lnTo>
                  <a:pt x="642664" y="5189"/>
                </a:lnTo>
                <a:lnTo>
                  <a:pt x="689061" y="1665"/>
                </a:lnTo>
                <a:lnTo>
                  <a:pt x="735569" y="0"/>
                </a:lnTo>
                <a:lnTo>
                  <a:pt x="782129" y="198"/>
                </a:lnTo>
                <a:lnTo>
                  <a:pt x="828684" y="2263"/>
                </a:lnTo>
                <a:lnTo>
                  <a:pt x="875174" y="6201"/>
                </a:lnTo>
                <a:lnTo>
                  <a:pt x="921540" y="12016"/>
                </a:lnTo>
                <a:lnTo>
                  <a:pt x="967725" y="19711"/>
                </a:lnTo>
                <a:lnTo>
                  <a:pt x="1013668" y="29292"/>
                </a:lnTo>
                <a:lnTo>
                  <a:pt x="1059312" y="40762"/>
                </a:lnTo>
                <a:lnTo>
                  <a:pt x="1104598" y="54127"/>
                </a:lnTo>
                <a:lnTo>
                  <a:pt x="1149467" y="69391"/>
                </a:lnTo>
                <a:lnTo>
                  <a:pt x="1193861" y="86557"/>
                </a:lnTo>
                <a:lnTo>
                  <a:pt x="1237720" y="105631"/>
                </a:lnTo>
                <a:lnTo>
                  <a:pt x="1280985" y="126617"/>
                </a:lnTo>
                <a:lnTo>
                  <a:pt x="1323600" y="149520"/>
                </a:lnTo>
                <a:lnTo>
                  <a:pt x="1365504" y="174343"/>
                </a:lnTo>
                <a:lnTo>
                  <a:pt x="1457706" y="66520"/>
                </a:lnTo>
                <a:lnTo>
                  <a:pt x="1437767" y="359636"/>
                </a:lnTo>
                <a:lnTo>
                  <a:pt x="1132205" y="447393"/>
                </a:lnTo>
                <a:lnTo>
                  <a:pt x="1224026" y="339824"/>
                </a:lnTo>
                <a:lnTo>
                  <a:pt x="1180262" y="316225"/>
                </a:lnTo>
                <a:lnTo>
                  <a:pt x="1135680" y="295111"/>
                </a:lnTo>
                <a:lnTo>
                  <a:pt x="1090375" y="276473"/>
                </a:lnTo>
                <a:lnTo>
                  <a:pt x="1044441" y="260301"/>
                </a:lnTo>
                <a:lnTo>
                  <a:pt x="997973" y="246589"/>
                </a:lnTo>
                <a:lnTo>
                  <a:pt x="951065" y="235325"/>
                </a:lnTo>
                <a:lnTo>
                  <a:pt x="903812" y="226502"/>
                </a:lnTo>
                <a:lnTo>
                  <a:pt x="856309" y="220110"/>
                </a:lnTo>
                <a:lnTo>
                  <a:pt x="808650" y="216141"/>
                </a:lnTo>
                <a:lnTo>
                  <a:pt x="760930" y="214586"/>
                </a:lnTo>
                <a:lnTo>
                  <a:pt x="713244" y="215436"/>
                </a:lnTo>
                <a:lnTo>
                  <a:pt x="665686" y="218682"/>
                </a:lnTo>
                <a:lnTo>
                  <a:pt x="618351" y="224315"/>
                </a:lnTo>
                <a:lnTo>
                  <a:pt x="571333" y="232327"/>
                </a:lnTo>
                <a:lnTo>
                  <a:pt x="524728" y="242707"/>
                </a:lnTo>
                <a:lnTo>
                  <a:pt x="478630" y="255449"/>
                </a:lnTo>
                <a:lnTo>
                  <a:pt x="433133" y="270542"/>
                </a:lnTo>
                <a:lnTo>
                  <a:pt x="388332" y="287978"/>
                </a:lnTo>
                <a:lnTo>
                  <a:pt x="344322" y="307748"/>
                </a:lnTo>
                <a:lnTo>
                  <a:pt x="301197" y="329843"/>
                </a:lnTo>
                <a:lnTo>
                  <a:pt x="259052" y="354255"/>
                </a:lnTo>
                <a:lnTo>
                  <a:pt x="217983" y="380973"/>
                </a:lnTo>
                <a:lnTo>
                  <a:pt x="178082" y="409990"/>
                </a:lnTo>
                <a:lnTo>
                  <a:pt x="139446" y="441297"/>
                </a:lnTo>
                <a:lnTo>
                  <a:pt x="0" y="278102"/>
                </a:lnTo>
                <a:close/>
              </a:path>
            </a:pathLst>
          </a:custGeom>
          <a:ln w="25146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20">
            <a:extLst>
              <a:ext uri="{FF2B5EF4-FFF2-40B4-BE49-F238E27FC236}">
                <a16:creationId xmlns:a16="http://schemas.microsoft.com/office/drawing/2014/main" id="{CCEA5DDB-EBCF-4F0B-80B9-91B0211E1161}"/>
              </a:ext>
            </a:extLst>
          </p:cNvPr>
          <p:cNvSpPr txBox="1"/>
          <p:nvPr/>
        </p:nvSpPr>
        <p:spPr>
          <a:xfrm>
            <a:off x="2734541" y="4599709"/>
            <a:ext cx="3347594" cy="31995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lang="zh-CN" altLang="en-US" sz="2000" b="1" spc="-5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面授教学</a:t>
            </a:r>
            <a:endParaRPr sz="2000" b="1" spc="-5" dirty="0">
              <a:solidFill>
                <a:srgbClr val="006F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21" name="AutoShape 2">
            <a:extLst>
              <a:ext uri="{FF2B5EF4-FFF2-40B4-BE49-F238E27FC236}">
                <a16:creationId xmlns:a16="http://schemas.microsoft.com/office/drawing/2014/main" id="{6446E252-D4C1-43BF-A7F4-566FBA8922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46029892-BEB4-4506-871E-0D9E69FF3700}"/>
              </a:ext>
            </a:extLst>
          </p:cNvPr>
          <p:cNvGrpSpPr/>
          <p:nvPr/>
        </p:nvGrpSpPr>
        <p:grpSpPr>
          <a:xfrm>
            <a:off x="6104612" y="2670711"/>
            <a:ext cx="2882201" cy="1200512"/>
            <a:chOff x="6104612" y="2670711"/>
            <a:chExt cx="2882201" cy="1200512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68DBA85D-DE0F-4F27-84E2-3466E94D506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485319" y="2670711"/>
              <a:ext cx="2013433" cy="802629"/>
            </a:xfrm>
            <a:prstGeom prst="rect">
              <a:avLst/>
            </a:prstGeom>
          </p:spPr>
        </p:pic>
        <p:sp>
          <p:nvSpPr>
            <p:cNvPr id="23" name="object 22">
              <a:extLst>
                <a:ext uri="{FF2B5EF4-FFF2-40B4-BE49-F238E27FC236}">
                  <a16:creationId xmlns:a16="http://schemas.microsoft.com/office/drawing/2014/main" id="{37F26DDD-4B14-4FC2-9B50-16604127AE82}"/>
                </a:ext>
              </a:extLst>
            </p:cNvPr>
            <p:cNvSpPr txBox="1"/>
            <p:nvPr/>
          </p:nvSpPr>
          <p:spPr>
            <a:xfrm>
              <a:off x="6104612" y="3581400"/>
              <a:ext cx="2882201" cy="289823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lang="en-US" spc="-5" dirty="0">
                  <a:latin typeface="Franklin Gothic Medium"/>
                  <a:cs typeface="Franklin Gothic Medium"/>
                </a:rPr>
                <a:t>https://nbviewer.jupyter.org/</a:t>
              </a:r>
              <a:endParaRPr sz="1800" dirty="0">
                <a:latin typeface="Franklin Gothic Medium"/>
                <a:cs typeface="Franklin Gothic Medium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3FB194A3-58EA-4C8B-BCCA-9B81E64FB293}"/>
              </a:ext>
            </a:extLst>
          </p:cNvPr>
          <p:cNvGrpSpPr/>
          <p:nvPr/>
        </p:nvGrpSpPr>
        <p:grpSpPr>
          <a:xfrm>
            <a:off x="49011" y="2761922"/>
            <a:ext cx="2882201" cy="1309163"/>
            <a:chOff x="49011" y="2761922"/>
            <a:chExt cx="2882201" cy="1309163"/>
          </a:xfrm>
        </p:grpSpPr>
        <p:pic>
          <p:nvPicPr>
            <p:cNvPr id="24" name="图片 23">
              <a:extLst>
                <a:ext uri="{FF2B5EF4-FFF2-40B4-BE49-F238E27FC236}">
                  <a16:creationId xmlns:a16="http://schemas.microsoft.com/office/drawing/2014/main" id="{CA2E06F2-94A3-4AAD-847F-49B650060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3192" y="2761922"/>
              <a:ext cx="1918022" cy="819478"/>
            </a:xfrm>
            <a:prstGeom prst="rect">
              <a:avLst/>
            </a:prstGeom>
          </p:spPr>
        </p:pic>
        <p:sp>
          <p:nvSpPr>
            <p:cNvPr id="25" name="object 22">
              <a:extLst>
                <a:ext uri="{FF2B5EF4-FFF2-40B4-BE49-F238E27FC236}">
                  <a16:creationId xmlns:a16="http://schemas.microsoft.com/office/drawing/2014/main" id="{DF7D134D-E829-40CC-AAA5-83217F0E2AAE}"/>
                </a:ext>
              </a:extLst>
            </p:cNvPr>
            <p:cNvSpPr txBox="1"/>
            <p:nvPr/>
          </p:nvSpPr>
          <p:spPr>
            <a:xfrm>
              <a:off x="49011" y="3781262"/>
              <a:ext cx="2882201" cy="289823"/>
            </a:xfrm>
            <a:prstGeom prst="rect">
              <a:avLst/>
            </a:prstGeom>
          </p:spPr>
          <p:txBody>
            <a:bodyPr vert="horz" wrap="square" lIns="0" tIns="12700" rIns="0" bIns="0" rtlCol="0">
              <a:spAutoFit/>
            </a:bodyPr>
            <a:lstStyle/>
            <a:p>
              <a:pPr marL="12700">
                <a:lnSpc>
                  <a:spcPct val="100000"/>
                </a:lnSpc>
                <a:spcBef>
                  <a:spcPts val="100"/>
                </a:spcBef>
              </a:pPr>
              <a:r>
                <a:rPr lang="en-US" spc="-5" dirty="0">
                  <a:latin typeface="Franklin Gothic Medium"/>
                  <a:cs typeface="Franklin Gothic Medium"/>
                </a:rPr>
                <a:t>https://www.ketangpai.com/</a:t>
              </a:r>
              <a:endParaRPr sz="1800" dirty="0">
                <a:latin typeface="Franklin Gothic Medium"/>
                <a:cs typeface="Franklin Gothic Medium"/>
              </a:endParaRPr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8C612C36-1A7E-49C4-A1DC-68BC8C10A37D}"/>
              </a:ext>
            </a:extLst>
          </p:cNvPr>
          <p:cNvSpPr/>
          <p:nvPr/>
        </p:nvSpPr>
        <p:spPr>
          <a:xfrm>
            <a:off x="2831344" y="5128168"/>
            <a:ext cx="31765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2014"/>
              </a:spcBef>
            </a:pPr>
            <a:r>
              <a:rPr lang="zh-CN" altLang="en-US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知识讲解</a:t>
            </a:r>
            <a:r>
              <a:rPr lang="en-US" altLang="zh-CN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/</a:t>
            </a:r>
            <a:r>
              <a:rPr lang="zh-CN" altLang="en-US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习题讲解</a:t>
            </a:r>
            <a:r>
              <a:rPr lang="en-US" altLang="zh-CN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/</a:t>
            </a:r>
            <a:r>
              <a:rPr lang="zh-CN" altLang="en-US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自主练习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601213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7" grpId="0" animBg="1"/>
      <p:bldP spid="9" grpId="0"/>
      <p:bldP spid="10" grpId="0" animBg="1"/>
      <p:bldP spid="12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EA2B3B9D-B187-425C-8CDC-D6BC7136B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课程作业</a:t>
            </a:r>
            <a:r>
              <a:rPr lang="en-US" altLang="zh-CN" dirty="0"/>
              <a:t>&amp;</a:t>
            </a:r>
            <a:r>
              <a:rPr lang="zh-CN" altLang="en-US" dirty="0"/>
              <a:t>课程考核</a:t>
            </a:r>
          </a:p>
        </p:txBody>
      </p:sp>
      <p:sp>
        <p:nvSpPr>
          <p:cNvPr id="4" name="object 9">
            <a:extLst>
              <a:ext uri="{FF2B5EF4-FFF2-40B4-BE49-F238E27FC236}">
                <a16:creationId xmlns:a16="http://schemas.microsoft.com/office/drawing/2014/main" id="{11885B0F-D013-4880-80D3-C6AC1D04CDB3}"/>
              </a:ext>
            </a:extLst>
          </p:cNvPr>
          <p:cNvSpPr txBox="1"/>
          <p:nvPr/>
        </p:nvSpPr>
        <p:spPr>
          <a:xfrm>
            <a:off x="-32907" y="1627824"/>
            <a:ext cx="9144000" cy="3821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  <a:tabLst>
                <a:tab pos="2259965" algn="l"/>
                <a:tab pos="2673350" algn="l"/>
                <a:tab pos="4921250" algn="l"/>
                <a:tab pos="5333365" algn="l"/>
              </a:tabLst>
            </a:pPr>
            <a:r>
              <a:rPr lang="zh-CN" altLang="en-US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考勤      </a:t>
            </a:r>
            <a:r>
              <a:rPr lang="en-US" altLang="zh-CN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+      </a:t>
            </a:r>
            <a:r>
              <a:rPr lang="zh-CN" altLang="en-US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课堂作业      </a:t>
            </a:r>
            <a:r>
              <a:rPr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+</a:t>
            </a:r>
            <a:r>
              <a:rPr lang="en-US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     </a:t>
            </a:r>
            <a:r>
              <a:rPr lang="zh-CN" altLang="en-US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课后练习      </a:t>
            </a:r>
            <a:r>
              <a:rPr lang="en-US" altLang="zh-CN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+      </a:t>
            </a:r>
            <a:r>
              <a:rPr lang="zh-CN" altLang="en-US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期末测验</a:t>
            </a:r>
            <a:endParaRPr sz="2400" b="1" dirty="0">
              <a:solidFill>
                <a:srgbClr val="006F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A9A458CB-9833-4070-A4B0-A3414671B363}"/>
              </a:ext>
            </a:extLst>
          </p:cNvPr>
          <p:cNvSpPr txBox="1"/>
          <p:nvPr/>
        </p:nvSpPr>
        <p:spPr>
          <a:xfrm>
            <a:off x="101221" y="4119469"/>
            <a:ext cx="8941558" cy="21629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96850" indent="-184150">
              <a:lnSpc>
                <a:spcPct val="150000"/>
              </a:lnSpc>
              <a:buClr>
                <a:srgbClr val="007EDE"/>
              </a:buClr>
              <a:buFont typeface="΢"/>
              <a:buChar char="-"/>
              <a:tabLst>
                <a:tab pos="197485" algn="l"/>
              </a:tabLst>
            </a:pPr>
            <a:r>
              <a:rPr lang="zh-CN" altLang="en-US" sz="2400" b="1" spc="-5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考勤</a:t>
            </a:r>
            <a:r>
              <a:rPr sz="2400" b="1" spc="-5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、</a:t>
            </a:r>
            <a:r>
              <a:rPr lang="zh-CN" altLang="en-US" sz="2400" b="1" spc="-5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课堂</a:t>
            </a:r>
            <a:r>
              <a:rPr sz="2400" b="1" spc="-5" dirty="0" err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作业</a:t>
            </a:r>
            <a:r>
              <a:rPr lang="zh-CN" altLang="en-US" sz="2400" b="1" spc="-5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、课后练习、专业竞赛、期末</a:t>
            </a:r>
            <a:r>
              <a:rPr sz="2400" b="1" spc="-5" dirty="0" err="1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测验，形成完整的学习辅助过程</a:t>
            </a:r>
            <a:r>
              <a:rPr lang="zh-CN" altLang="en-US" sz="2400" b="1" spc="-5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。</a:t>
            </a:r>
            <a:endParaRPr sz="24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/>
            </a:endParaRPr>
          </a:p>
          <a:p>
            <a:pPr marL="196850" indent="-184150">
              <a:lnSpc>
                <a:spcPct val="150000"/>
              </a:lnSpc>
              <a:buClr>
                <a:srgbClr val="007EDE"/>
              </a:buClr>
              <a:buFont typeface="΢"/>
              <a:buChar char="-"/>
              <a:tabLst>
                <a:tab pos="197485" algn="l"/>
              </a:tabLst>
            </a:pPr>
            <a:r>
              <a:rPr lang="zh-CN" altLang="en-US" sz="2400" b="1" spc="-5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按照学校规定“考勤</a:t>
            </a:r>
            <a:r>
              <a:rPr lang="en-US" altLang="zh-CN" sz="2400" b="1" spc="-5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+</a:t>
            </a:r>
            <a:r>
              <a:rPr lang="zh-CN" altLang="en-US" sz="2400" b="1" spc="-5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课堂作业（课后练习）”累计</a:t>
            </a:r>
            <a:r>
              <a:rPr lang="zh-CN" altLang="en-US" sz="2400" b="1" spc="-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缺席</a:t>
            </a:r>
            <a:r>
              <a:rPr lang="en-US" altLang="zh-CN" sz="2400" b="1" spc="-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1/3</a:t>
            </a:r>
            <a:r>
              <a:rPr lang="zh-CN" altLang="en-US" sz="2400" b="1" spc="-5" dirty="0">
                <a:solidFill>
                  <a:srgbClr val="7030A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将取消本门课本学期的成绩。</a:t>
            </a:r>
            <a:endParaRPr sz="2400" dirty="0">
              <a:solidFill>
                <a:srgbClr val="7030A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6" name="object 11">
            <a:extLst>
              <a:ext uri="{FF2B5EF4-FFF2-40B4-BE49-F238E27FC236}">
                <a16:creationId xmlns:a16="http://schemas.microsoft.com/office/drawing/2014/main" id="{34EC80F0-15F2-4491-8A08-91EE0053B3FF}"/>
              </a:ext>
            </a:extLst>
          </p:cNvPr>
          <p:cNvSpPr txBox="1"/>
          <p:nvPr/>
        </p:nvSpPr>
        <p:spPr>
          <a:xfrm>
            <a:off x="4800623" y="2570745"/>
            <a:ext cx="1611319" cy="979755"/>
          </a:xfrm>
          <a:prstGeom prst="rect">
            <a:avLst/>
          </a:prstGeom>
        </p:spPr>
        <p:txBody>
          <a:bodyPr vert="horz" wrap="square" lIns="0" tIns="1651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00"/>
              </a:spcBef>
            </a:pPr>
            <a:r>
              <a:rPr lang="zh-CN" altLang="en-US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编程题</a:t>
            </a:r>
            <a:endParaRPr lang="en-US" altLang="zh-CN" sz="1400" b="1" spc="-5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algn="ctr">
              <a:lnSpc>
                <a:spcPct val="100000"/>
              </a:lnSpc>
              <a:spcBef>
                <a:spcPts val="1300"/>
              </a:spcBef>
            </a:pPr>
            <a:r>
              <a:rPr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(</a:t>
            </a:r>
            <a:r>
              <a:rPr lang="en-US" altLang="zh-CN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14</a:t>
            </a:r>
            <a:r>
              <a:rPr lang="zh-CN" altLang="en-US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次，计分</a:t>
            </a:r>
            <a:r>
              <a:rPr lang="en-US" altLang="zh-CN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12</a:t>
            </a:r>
            <a:r>
              <a:rPr lang="zh-CN" altLang="en-US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次，合计</a:t>
            </a:r>
            <a:r>
              <a:rPr lang="en-US" altLang="zh-CN" sz="1400" b="1" spc="-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36</a:t>
            </a:r>
            <a:r>
              <a:rPr lang="zh-CN" altLang="en-US" sz="1400" b="1" spc="-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分</a:t>
            </a:r>
            <a:r>
              <a:rPr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)</a:t>
            </a:r>
            <a:endParaRPr lang="en-US" sz="1400" b="1" spc="-5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7" name="object 12">
            <a:extLst>
              <a:ext uri="{FF2B5EF4-FFF2-40B4-BE49-F238E27FC236}">
                <a16:creationId xmlns:a16="http://schemas.microsoft.com/office/drawing/2014/main" id="{803BF837-4B0E-45D5-92FB-BA1CF9B6582A}"/>
              </a:ext>
            </a:extLst>
          </p:cNvPr>
          <p:cNvSpPr/>
          <p:nvPr/>
        </p:nvSpPr>
        <p:spPr>
          <a:xfrm>
            <a:off x="7884995" y="2152178"/>
            <a:ext cx="360680" cy="360045"/>
          </a:xfrm>
          <a:custGeom>
            <a:avLst/>
            <a:gdLst/>
            <a:ahLst/>
            <a:cxnLst/>
            <a:rect l="l" t="t" r="r" b="b"/>
            <a:pathLst>
              <a:path w="360680" h="360044">
                <a:moveTo>
                  <a:pt x="0" y="179831"/>
                </a:moveTo>
                <a:lnTo>
                  <a:pt x="90170" y="179831"/>
                </a:lnTo>
                <a:lnTo>
                  <a:pt x="90170" y="0"/>
                </a:lnTo>
                <a:lnTo>
                  <a:pt x="270383" y="0"/>
                </a:lnTo>
                <a:lnTo>
                  <a:pt x="270383" y="179831"/>
                </a:lnTo>
                <a:lnTo>
                  <a:pt x="360426" y="179831"/>
                </a:lnTo>
                <a:lnTo>
                  <a:pt x="180212" y="359663"/>
                </a:lnTo>
                <a:lnTo>
                  <a:pt x="0" y="179831"/>
                </a:lnTo>
                <a:close/>
              </a:path>
            </a:pathLst>
          </a:custGeom>
          <a:ln w="25146">
            <a:solidFill>
              <a:srgbClr val="FF921A"/>
            </a:solidFill>
          </a:ln>
        </p:spPr>
        <p:txBody>
          <a:bodyPr wrap="square" lIns="0" tIns="0" rIns="0" bIns="0" rtlCol="0"/>
          <a:lstStyle/>
          <a:p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object 13">
            <a:extLst>
              <a:ext uri="{FF2B5EF4-FFF2-40B4-BE49-F238E27FC236}">
                <a16:creationId xmlns:a16="http://schemas.microsoft.com/office/drawing/2014/main" id="{C71AB7FB-5598-4626-B3A0-7EA0675788A4}"/>
              </a:ext>
            </a:extLst>
          </p:cNvPr>
          <p:cNvSpPr/>
          <p:nvPr/>
        </p:nvSpPr>
        <p:spPr>
          <a:xfrm>
            <a:off x="5319359" y="2149025"/>
            <a:ext cx="360045" cy="360045"/>
          </a:xfrm>
          <a:custGeom>
            <a:avLst/>
            <a:gdLst/>
            <a:ahLst/>
            <a:cxnLst/>
            <a:rect l="l" t="t" r="r" b="b"/>
            <a:pathLst>
              <a:path w="360045" h="360044">
                <a:moveTo>
                  <a:pt x="0" y="179831"/>
                </a:moveTo>
                <a:lnTo>
                  <a:pt x="89915" y="179831"/>
                </a:lnTo>
                <a:lnTo>
                  <a:pt x="89915" y="0"/>
                </a:lnTo>
                <a:lnTo>
                  <a:pt x="269747" y="0"/>
                </a:lnTo>
                <a:lnTo>
                  <a:pt x="269747" y="179831"/>
                </a:lnTo>
                <a:lnTo>
                  <a:pt x="359663" y="179831"/>
                </a:lnTo>
                <a:lnTo>
                  <a:pt x="179831" y="359663"/>
                </a:lnTo>
                <a:lnTo>
                  <a:pt x="0" y="179831"/>
                </a:lnTo>
                <a:close/>
              </a:path>
            </a:pathLst>
          </a:custGeom>
          <a:ln w="25146">
            <a:solidFill>
              <a:srgbClr val="FF921A"/>
            </a:solidFill>
          </a:ln>
        </p:spPr>
        <p:txBody>
          <a:bodyPr wrap="square" lIns="0" tIns="0" rIns="0" bIns="0" rtlCol="0"/>
          <a:lstStyle/>
          <a:p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object 14">
            <a:extLst>
              <a:ext uri="{FF2B5EF4-FFF2-40B4-BE49-F238E27FC236}">
                <a16:creationId xmlns:a16="http://schemas.microsoft.com/office/drawing/2014/main" id="{FE918F92-28CB-472D-916D-4B4FF8137186}"/>
              </a:ext>
            </a:extLst>
          </p:cNvPr>
          <p:cNvSpPr txBox="1"/>
          <p:nvPr/>
        </p:nvSpPr>
        <p:spPr>
          <a:xfrm>
            <a:off x="2038841" y="2567049"/>
            <a:ext cx="1676400" cy="764312"/>
          </a:xfrm>
          <a:prstGeom prst="rect">
            <a:avLst/>
          </a:prstGeom>
        </p:spPr>
        <p:txBody>
          <a:bodyPr vert="horz" wrap="square" lIns="0" tIns="1651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00"/>
              </a:spcBef>
            </a:pPr>
            <a:r>
              <a:rPr lang="zh-CN" altLang="en-US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客观题</a:t>
            </a:r>
            <a:endParaRPr lang="en-US" altLang="zh-CN" sz="1400" b="1" spc="-5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algn="ctr">
              <a:lnSpc>
                <a:spcPct val="100000"/>
              </a:lnSpc>
              <a:spcBef>
                <a:spcPts val="1300"/>
              </a:spcBef>
            </a:pPr>
            <a:r>
              <a:rPr lang="en-US" altLang="zh-CN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</a:t>
            </a:r>
            <a:r>
              <a:rPr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(</a:t>
            </a:r>
            <a:r>
              <a:rPr lang="en-US" altLang="zh-CN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14</a:t>
            </a:r>
            <a:r>
              <a:rPr lang="zh-CN" altLang="en-US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课，</a:t>
            </a:r>
            <a:r>
              <a:rPr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合计</a:t>
            </a:r>
            <a:r>
              <a:rPr lang="en-US" altLang="zh-CN" sz="1400" b="1" spc="-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14</a:t>
            </a:r>
            <a:r>
              <a:rPr sz="1400" b="1" spc="-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分</a:t>
            </a:r>
            <a:r>
              <a:rPr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)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11" name="object 16">
            <a:extLst>
              <a:ext uri="{FF2B5EF4-FFF2-40B4-BE49-F238E27FC236}">
                <a16:creationId xmlns:a16="http://schemas.microsoft.com/office/drawing/2014/main" id="{5AE50880-59CE-4BAE-AB3C-EAB74C7F6394}"/>
              </a:ext>
            </a:extLst>
          </p:cNvPr>
          <p:cNvSpPr txBox="1"/>
          <p:nvPr/>
        </p:nvSpPr>
        <p:spPr>
          <a:xfrm>
            <a:off x="7368930" y="2686022"/>
            <a:ext cx="1392809" cy="764312"/>
          </a:xfrm>
          <a:prstGeom prst="rect">
            <a:avLst/>
          </a:prstGeom>
        </p:spPr>
        <p:txBody>
          <a:bodyPr vert="horz" wrap="square" lIns="0" tIns="1651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00"/>
              </a:spcBef>
            </a:pPr>
            <a:r>
              <a:rPr sz="1400" b="1" spc="-5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单选题</a:t>
            </a:r>
            <a:r>
              <a:rPr lang="zh-CN" altLang="en-US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、编程题</a:t>
            </a:r>
            <a:endParaRPr lang="en-US" altLang="zh-CN" sz="1400" b="1" spc="-5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algn="ctr">
              <a:lnSpc>
                <a:spcPct val="100000"/>
              </a:lnSpc>
              <a:spcBef>
                <a:spcPts val="1300"/>
              </a:spcBef>
            </a:pPr>
            <a:r>
              <a:rPr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(合计</a:t>
            </a:r>
            <a:r>
              <a:rPr lang="en-US" altLang="zh-CN" sz="1400" b="1" spc="-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4</a:t>
            </a:r>
            <a:r>
              <a:rPr sz="1400" b="1" spc="-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0分</a:t>
            </a:r>
            <a:r>
              <a:rPr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)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12" name="object 12">
            <a:extLst>
              <a:ext uri="{FF2B5EF4-FFF2-40B4-BE49-F238E27FC236}">
                <a16:creationId xmlns:a16="http://schemas.microsoft.com/office/drawing/2014/main" id="{A4AB73B3-CF74-4FE8-A5F7-7D32761C027F}"/>
              </a:ext>
            </a:extLst>
          </p:cNvPr>
          <p:cNvSpPr/>
          <p:nvPr/>
        </p:nvSpPr>
        <p:spPr>
          <a:xfrm>
            <a:off x="2696701" y="2145329"/>
            <a:ext cx="360680" cy="360045"/>
          </a:xfrm>
          <a:custGeom>
            <a:avLst/>
            <a:gdLst/>
            <a:ahLst/>
            <a:cxnLst/>
            <a:rect l="l" t="t" r="r" b="b"/>
            <a:pathLst>
              <a:path w="360680" h="360044">
                <a:moveTo>
                  <a:pt x="0" y="179831"/>
                </a:moveTo>
                <a:lnTo>
                  <a:pt x="90170" y="179831"/>
                </a:lnTo>
                <a:lnTo>
                  <a:pt x="90170" y="0"/>
                </a:lnTo>
                <a:lnTo>
                  <a:pt x="270383" y="0"/>
                </a:lnTo>
                <a:lnTo>
                  <a:pt x="270383" y="179831"/>
                </a:lnTo>
                <a:lnTo>
                  <a:pt x="360426" y="179831"/>
                </a:lnTo>
                <a:lnTo>
                  <a:pt x="180212" y="359663"/>
                </a:lnTo>
                <a:lnTo>
                  <a:pt x="0" y="179831"/>
                </a:lnTo>
                <a:close/>
              </a:path>
            </a:pathLst>
          </a:custGeom>
          <a:ln w="25146">
            <a:solidFill>
              <a:srgbClr val="FF921A"/>
            </a:solidFill>
          </a:ln>
        </p:spPr>
        <p:txBody>
          <a:bodyPr wrap="square" lIns="0" tIns="0" rIns="0" bIns="0" rtlCol="0"/>
          <a:lstStyle/>
          <a:p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object 14">
            <a:extLst>
              <a:ext uri="{FF2B5EF4-FFF2-40B4-BE49-F238E27FC236}">
                <a16:creationId xmlns:a16="http://schemas.microsoft.com/office/drawing/2014/main" id="{A974A642-DD9A-46EC-A143-DADFE4C169A7}"/>
              </a:ext>
            </a:extLst>
          </p:cNvPr>
          <p:cNvSpPr txBox="1"/>
          <p:nvPr/>
        </p:nvSpPr>
        <p:spPr>
          <a:xfrm>
            <a:off x="312024" y="2573898"/>
            <a:ext cx="990600" cy="751488"/>
          </a:xfrm>
          <a:prstGeom prst="rect">
            <a:avLst/>
          </a:prstGeom>
        </p:spPr>
        <p:txBody>
          <a:bodyPr vert="horz" wrap="square" lIns="0" tIns="1651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300"/>
              </a:spcBef>
            </a:pPr>
            <a:r>
              <a:rPr lang="zh-CN" altLang="en-US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课前点名</a:t>
            </a:r>
            <a:endParaRPr lang="en-US" altLang="zh-CN" sz="1400" b="1" spc="-5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algn="ctr">
              <a:lnSpc>
                <a:spcPct val="100000"/>
              </a:lnSpc>
              <a:spcBef>
                <a:spcPts val="1205"/>
              </a:spcBef>
            </a:pPr>
            <a:r>
              <a:rPr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(</a:t>
            </a:r>
            <a:r>
              <a:rPr lang="zh-CN" altLang="en-US"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合计</a:t>
            </a:r>
            <a:r>
              <a:rPr lang="en-US" altLang="zh-CN" sz="1400" b="1" spc="-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10</a:t>
            </a:r>
            <a:r>
              <a:rPr sz="1400" b="1" spc="-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分</a:t>
            </a:r>
            <a:r>
              <a:rPr sz="1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)</a:t>
            </a:r>
            <a:endParaRPr sz="1400" dirty="0"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  <p:sp>
        <p:nvSpPr>
          <p:cNvPr id="16" name="object 12">
            <a:extLst>
              <a:ext uri="{FF2B5EF4-FFF2-40B4-BE49-F238E27FC236}">
                <a16:creationId xmlns:a16="http://schemas.microsoft.com/office/drawing/2014/main" id="{6EDF31FD-EAA0-45C8-972A-49EDBC50E6C4}"/>
              </a:ext>
            </a:extLst>
          </p:cNvPr>
          <p:cNvSpPr/>
          <p:nvPr/>
        </p:nvSpPr>
        <p:spPr>
          <a:xfrm>
            <a:off x="626984" y="2152178"/>
            <a:ext cx="360680" cy="360045"/>
          </a:xfrm>
          <a:custGeom>
            <a:avLst/>
            <a:gdLst/>
            <a:ahLst/>
            <a:cxnLst/>
            <a:rect l="l" t="t" r="r" b="b"/>
            <a:pathLst>
              <a:path w="360680" h="360044">
                <a:moveTo>
                  <a:pt x="0" y="179831"/>
                </a:moveTo>
                <a:lnTo>
                  <a:pt x="90170" y="179831"/>
                </a:lnTo>
                <a:lnTo>
                  <a:pt x="90170" y="0"/>
                </a:lnTo>
                <a:lnTo>
                  <a:pt x="270383" y="0"/>
                </a:lnTo>
                <a:lnTo>
                  <a:pt x="270383" y="179831"/>
                </a:lnTo>
                <a:lnTo>
                  <a:pt x="360426" y="179831"/>
                </a:lnTo>
                <a:lnTo>
                  <a:pt x="180212" y="359663"/>
                </a:lnTo>
                <a:lnTo>
                  <a:pt x="0" y="179831"/>
                </a:lnTo>
                <a:close/>
              </a:path>
            </a:pathLst>
          </a:custGeom>
          <a:ln w="25146">
            <a:solidFill>
              <a:srgbClr val="FF921A"/>
            </a:solidFill>
          </a:ln>
        </p:spPr>
        <p:txBody>
          <a:bodyPr wrap="square" lIns="0" tIns="0" rIns="0" bIns="0" rtlCol="0"/>
          <a:lstStyle/>
          <a:p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8942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 animBg="1"/>
      <p:bldP spid="8" grpId="0" animBg="1"/>
      <p:bldP spid="9" grpId="0"/>
      <p:bldP spid="11" grpId="0"/>
      <p:bldP spid="12" grpId="0" animBg="1"/>
      <p:bldP spid="15" grpId="0"/>
      <p:bldP spid="1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FF848A7-4743-45A0-9CC6-2B080ABA2F0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0000"/>
                </a:solidFill>
              </a:rPr>
              <a:t>线上线下相结合、手机电脑相结合、长短时间相结合</a:t>
            </a:r>
          </a:p>
          <a:p>
            <a:endParaRPr lang="en-US" altLang="zh-CN" dirty="0"/>
          </a:p>
          <a:p>
            <a:pPr>
              <a:lnSpc>
                <a:spcPct val="150000"/>
              </a:lnSpc>
            </a:pPr>
            <a:endParaRPr lang="en-US" altLang="zh-CN" dirty="0"/>
          </a:p>
          <a:p>
            <a:pPr marL="627063" indent="-90488">
              <a:lnSpc>
                <a:spcPct val="150000"/>
              </a:lnSpc>
            </a:pPr>
            <a:r>
              <a:rPr lang="zh-CN" altLang="en-US" b="1" dirty="0"/>
              <a:t> 线上线下  </a:t>
            </a:r>
            <a:r>
              <a:rPr lang="zh-CN" altLang="en-US" dirty="0"/>
              <a:t>线上刷视频</a:t>
            </a:r>
            <a:r>
              <a:rPr lang="en-US" altLang="zh-CN" dirty="0"/>
              <a:t>/</a:t>
            </a:r>
            <a:r>
              <a:rPr lang="zh-CN" altLang="en-US" dirty="0"/>
              <a:t>查资料</a:t>
            </a:r>
            <a:r>
              <a:rPr lang="en-US" altLang="zh-CN" dirty="0"/>
              <a:t>/</a:t>
            </a:r>
            <a:r>
              <a:rPr lang="zh-CN" altLang="en-US" dirty="0"/>
              <a:t>看公众号</a:t>
            </a:r>
          </a:p>
          <a:p>
            <a:pPr marL="627063" indent="-90488">
              <a:lnSpc>
                <a:spcPct val="150000"/>
              </a:lnSpc>
              <a:buNone/>
            </a:pPr>
            <a:r>
              <a:rPr lang="zh-CN" altLang="en-US" dirty="0"/>
              <a:t>                      线下听面授</a:t>
            </a:r>
            <a:r>
              <a:rPr lang="en-US" altLang="zh-CN" dirty="0"/>
              <a:t>/</a:t>
            </a:r>
            <a:r>
              <a:rPr lang="zh-CN" altLang="en-US" dirty="0"/>
              <a:t>读教材</a:t>
            </a:r>
          </a:p>
          <a:p>
            <a:pPr marL="627063" indent="-90488">
              <a:lnSpc>
                <a:spcPct val="150000"/>
              </a:lnSpc>
            </a:pPr>
            <a:r>
              <a:rPr lang="zh-CN" altLang="en-US" b="1" dirty="0"/>
              <a:t> 手机电脑 </a:t>
            </a:r>
            <a:r>
              <a:rPr lang="zh-CN" altLang="en-US" dirty="0"/>
              <a:t>视频</a:t>
            </a:r>
            <a:r>
              <a:rPr lang="en-US" altLang="zh-CN" dirty="0"/>
              <a:t>/</a:t>
            </a:r>
            <a:r>
              <a:rPr lang="zh-CN" altLang="en-US" dirty="0"/>
              <a:t>部分作业用手机、编程实践用电脑</a:t>
            </a:r>
          </a:p>
          <a:p>
            <a:pPr marL="627063" indent="-90488">
              <a:lnSpc>
                <a:spcPct val="150000"/>
              </a:lnSpc>
            </a:pPr>
            <a:r>
              <a:rPr lang="zh-CN" altLang="en-US" b="1" dirty="0"/>
              <a:t> 长短时间 </a:t>
            </a:r>
            <a:r>
              <a:rPr lang="zh-CN" altLang="en-US" dirty="0"/>
              <a:t>视频用零碎短时间、编程用固定的长时间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A75B805-D3D9-4B35-A09B-1470C092F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学习建议</a:t>
            </a:r>
          </a:p>
        </p:txBody>
      </p:sp>
    </p:spTree>
    <p:extLst>
      <p:ext uri="{BB962C8B-B14F-4D97-AF65-F5344CB8AC3E}">
        <p14:creationId xmlns:p14="http://schemas.microsoft.com/office/powerpoint/2010/main" val="2871956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71E6314-ADA9-49F8-8B97-22A1865B484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0" y="2159000"/>
            <a:ext cx="9144000" cy="4467225"/>
          </a:xfrm>
        </p:spPr>
        <p:txBody>
          <a:bodyPr/>
          <a:lstStyle/>
          <a:p>
            <a:pPr marL="0" indent="0" algn="ctr">
              <a:buNone/>
            </a:pPr>
            <a:r>
              <a:rPr lang="zh-CN" altLang="en-US" sz="3600" b="1" dirty="0">
                <a:latin typeface="+mn-ea"/>
                <a:ea typeface="+mn-ea"/>
              </a:rPr>
              <a:t>从不点名，来去自由</a:t>
            </a:r>
            <a:endParaRPr lang="en-US" altLang="zh-CN" sz="3600" b="1" dirty="0">
              <a:latin typeface="+mn-ea"/>
              <a:ea typeface="+mn-ea"/>
            </a:endParaRPr>
          </a:p>
          <a:p>
            <a:pPr marL="0" indent="0" algn="ctr">
              <a:buNone/>
            </a:pPr>
            <a:r>
              <a:rPr lang="zh-CN" altLang="en-US" sz="3600" b="1" dirty="0">
                <a:solidFill>
                  <a:srgbClr val="3201CF"/>
                </a:solidFill>
                <a:latin typeface="+mn-ea"/>
                <a:ea typeface="+mn-ea"/>
              </a:rPr>
              <a:t>（</a:t>
            </a:r>
            <a:r>
              <a:rPr lang="en-US" altLang="zh-CN" sz="3600" b="1" dirty="0">
                <a:solidFill>
                  <a:srgbClr val="3201CF"/>
                </a:solidFill>
                <a:latin typeface="+mn-ea"/>
                <a:ea typeface="+mn-ea"/>
              </a:rPr>
              <a:t>Just</a:t>
            </a:r>
            <a:r>
              <a:rPr lang="zh-CN" altLang="en-US" sz="3600" b="1" dirty="0">
                <a:solidFill>
                  <a:srgbClr val="3201CF"/>
                </a:solidFill>
                <a:latin typeface="+mn-ea"/>
                <a:ea typeface="+mn-ea"/>
              </a:rPr>
              <a:t>老师的理想）</a:t>
            </a:r>
            <a:endParaRPr lang="en-US" altLang="zh-CN" sz="3600" b="1" dirty="0">
              <a:solidFill>
                <a:srgbClr val="3201CF"/>
              </a:solidFill>
              <a:latin typeface="+mn-ea"/>
              <a:ea typeface="+mn-ea"/>
            </a:endParaRPr>
          </a:p>
          <a:p>
            <a:pPr marL="0" indent="0" algn="ctr">
              <a:buNone/>
            </a:pPr>
            <a:r>
              <a:rPr lang="zh-CN" altLang="en-US" sz="3600" b="1" dirty="0">
                <a:latin typeface="+mn-ea"/>
                <a:ea typeface="+mn-ea"/>
              </a:rPr>
              <a:t>自由提问</a:t>
            </a:r>
            <a:endParaRPr lang="en-US" altLang="zh-CN" sz="3600" b="1" dirty="0">
              <a:latin typeface="+mn-ea"/>
              <a:ea typeface="+mn-ea"/>
            </a:endParaRPr>
          </a:p>
          <a:p>
            <a:pPr marL="0" indent="0" algn="ctr">
              <a:buNone/>
            </a:pPr>
            <a:r>
              <a:rPr lang="zh-CN" altLang="en-US" sz="3600" b="1" dirty="0">
                <a:latin typeface="+mn-ea"/>
                <a:ea typeface="+mn-ea"/>
              </a:rPr>
              <a:t>     </a:t>
            </a:r>
            <a:r>
              <a:rPr lang="zh-CN" altLang="en-US" sz="3600" b="1" dirty="0">
                <a:solidFill>
                  <a:srgbClr val="FF0000"/>
                </a:solidFill>
                <a:latin typeface="+mn-ea"/>
                <a:ea typeface="+mn-ea"/>
              </a:rPr>
              <a:t>保持安静！！</a:t>
            </a:r>
            <a:endParaRPr lang="en-US" altLang="zh-CN" sz="3600" b="1" dirty="0">
              <a:solidFill>
                <a:srgbClr val="FF0000"/>
              </a:solidFill>
              <a:latin typeface="+mn-ea"/>
              <a:ea typeface="+mn-ea"/>
            </a:endParaRPr>
          </a:p>
          <a:p>
            <a:pPr marL="0" indent="0" algn="ctr">
              <a:buNone/>
            </a:pPr>
            <a:r>
              <a:rPr lang="zh-CN" altLang="en-US" sz="3600" b="1" dirty="0">
                <a:latin typeface="+mn-ea"/>
                <a:ea typeface="+mn-ea"/>
              </a:rPr>
              <a:t>欢迎旁听</a:t>
            </a:r>
            <a:endParaRPr lang="en-US" altLang="zh-CN" sz="3600" b="1" dirty="0">
              <a:latin typeface="+mn-ea"/>
              <a:ea typeface="+mn-ea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A2B3B9D-B187-425C-8CDC-D6BC7136B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课堂纪律</a:t>
            </a:r>
          </a:p>
        </p:txBody>
      </p:sp>
    </p:spTree>
    <p:extLst>
      <p:ext uri="{BB962C8B-B14F-4D97-AF65-F5344CB8AC3E}">
        <p14:creationId xmlns:p14="http://schemas.microsoft.com/office/powerpoint/2010/main" val="1067129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EA2B3B9D-B187-425C-8CDC-D6BC7136B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学好</a:t>
            </a:r>
            <a:r>
              <a:rPr lang="zh-CN" altLang="en-US" b="1" dirty="0">
                <a:solidFill>
                  <a:srgbClr val="FF0000"/>
                </a:solidFill>
              </a:rPr>
              <a:t>人工智能</a:t>
            </a:r>
            <a:r>
              <a:rPr lang="zh-CN" altLang="en-US" b="1" dirty="0"/>
              <a:t>的秘籍</a:t>
            </a:r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9FDB6C09-A697-448B-8626-2E35C38C2B13}"/>
              </a:ext>
            </a:extLst>
          </p:cNvPr>
          <p:cNvSpPr txBox="1"/>
          <p:nvPr/>
        </p:nvSpPr>
        <p:spPr>
          <a:xfrm>
            <a:off x="1127956" y="2719266"/>
            <a:ext cx="4597400" cy="1854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latin typeface="微软雅黑"/>
                <a:cs typeface="微软雅黑"/>
              </a:rPr>
              <a:t>实践、认识、再实践、再认识</a:t>
            </a:r>
            <a:r>
              <a:rPr sz="2400" b="1" spc="-5" dirty="0">
                <a:latin typeface="微软雅黑"/>
                <a:cs typeface="微软雅黑"/>
              </a:rPr>
              <a:t>……</a:t>
            </a:r>
            <a:endParaRPr sz="2400" dirty="0">
              <a:latin typeface="微软雅黑"/>
              <a:cs typeface="微软雅黑"/>
            </a:endParaRPr>
          </a:p>
          <a:p>
            <a:pPr marL="12700" marR="5080">
              <a:lnSpc>
                <a:spcPct val="200000"/>
              </a:lnSpc>
            </a:pPr>
            <a:r>
              <a:rPr sz="2400" b="1" dirty="0">
                <a:latin typeface="微软雅黑"/>
                <a:cs typeface="微软雅黑"/>
              </a:rPr>
              <a:t>这就是辩证唯物论的全部认识论， 这就是辩证唯物论的知行统一观。</a:t>
            </a:r>
            <a:endParaRPr sz="2400" dirty="0">
              <a:latin typeface="微软雅黑"/>
              <a:cs typeface="微软雅黑"/>
            </a:endParaRPr>
          </a:p>
        </p:txBody>
      </p:sp>
      <p:sp>
        <p:nvSpPr>
          <p:cNvPr id="7" name="object 3">
            <a:extLst>
              <a:ext uri="{FF2B5EF4-FFF2-40B4-BE49-F238E27FC236}">
                <a16:creationId xmlns:a16="http://schemas.microsoft.com/office/drawing/2014/main" id="{B20AF7C5-D438-41B1-9F72-2418A719782D}"/>
              </a:ext>
            </a:extLst>
          </p:cNvPr>
          <p:cNvSpPr txBox="1"/>
          <p:nvPr/>
        </p:nvSpPr>
        <p:spPr>
          <a:xfrm>
            <a:off x="5222892" y="4798253"/>
            <a:ext cx="330263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latin typeface="微软雅黑"/>
                <a:cs typeface="微软雅黑"/>
              </a:rPr>
              <a:t>——</a:t>
            </a:r>
            <a:r>
              <a:rPr sz="2400" b="1" spc="-55" dirty="0">
                <a:latin typeface="微软雅黑"/>
                <a:cs typeface="微软雅黑"/>
              </a:rPr>
              <a:t> </a:t>
            </a:r>
            <a:r>
              <a:rPr sz="2400" b="1" spc="-5" dirty="0">
                <a:latin typeface="微软雅黑"/>
                <a:cs typeface="微软雅黑"/>
              </a:rPr>
              <a:t>毛泽</a:t>
            </a:r>
            <a:r>
              <a:rPr sz="2400" b="1" dirty="0">
                <a:latin typeface="微软雅黑"/>
                <a:cs typeface="微软雅黑"/>
              </a:rPr>
              <a:t>东</a:t>
            </a:r>
            <a:r>
              <a:rPr sz="2400" b="1" spc="-40" dirty="0">
                <a:latin typeface="微软雅黑"/>
                <a:cs typeface="微软雅黑"/>
              </a:rPr>
              <a:t> </a:t>
            </a:r>
            <a:r>
              <a:rPr sz="2400" b="1" spc="-5" dirty="0">
                <a:latin typeface="微软雅黑"/>
                <a:cs typeface="微软雅黑"/>
              </a:rPr>
              <a:t>《实践</a:t>
            </a:r>
            <a:r>
              <a:rPr sz="2400" b="1" dirty="0">
                <a:latin typeface="微软雅黑"/>
                <a:cs typeface="微软雅黑"/>
              </a:rPr>
              <a:t>论》</a:t>
            </a:r>
            <a:endParaRPr sz="2400" dirty="0">
              <a:latin typeface="微软雅黑"/>
              <a:cs typeface="微软雅黑"/>
            </a:endParaRPr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AD451AAD-9AE8-4AD5-B748-26D5FD2B0828}"/>
              </a:ext>
            </a:extLst>
          </p:cNvPr>
          <p:cNvSpPr txBox="1"/>
          <p:nvPr/>
        </p:nvSpPr>
        <p:spPr>
          <a:xfrm>
            <a:off x="2324100" y="5349281"/>
            <a:ext cx="4495800" cy="6959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400" b="1" spc="-10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/>
              </a:rPr>
              <a:t>实践</a:t>
            </a:r>
            <a:r>
              <a:rPr sz="4400" b="1" spc="-5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/>
              </a:rPr>
              <a:t>、</a:t>
            </a:r>
            <a:r>
              <a:rPr sz="4400" b="1" spc="-10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华文中宋"/>
              </a:rPr>
              <a:t>实践、实践</a:t>
            </a:r>
            <a:endParaRPr sz="4400" dirty="0">
              <a:latin typeface="微软雅黑" panose="020B0503020204020204" pitchFamily="34" charset="-122"/>
              <a:ea typeface="微软雅黑" panose="020B0503020204020204" pitchFamily="34" charset="-122"/>
              <a:cs typeface="华文中宋"/>
            </a:endParaRPr>
          </a:p>
        </p:txBody>
      </p:sp>
      <p:sp>
        <p:nvSpPr>
          <p:cNvPr id="9" name="object 9">
            <a:extLst>
              <a:ext uri="{FF2B5EF4-FFF2-40B4-BE49-F238E27FC236}">
                <a16:creationId xmlns:a16="http://schemas.microsoft.com/office/drawing/2014/main" id="{5CA5E363-8841-44A7-A2AD-F00009850FE7}"/>
              </a:ext>
            </a:extLst>
          </p:cNvPr>
          <p:cNvSpPr txBox="1"/>
          <p:nvPr/>
        </p:nvSpPr>
        <p:spPr>
          <a:xfrm>
            <a:off x="2324100" y="1552927"/>
            <a:ext cx="45974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b="1" dirty="0">
                <a:solidFill>
                  <a:srgbClr val="006FC0"/>
                </a:solidFill>
                <a:latin typeface="微软雅黑"/>
                <a:cs typeface="微软雅黑"/>
              </a:rPr>
              <a:t>紧跟进度不掉队、课后实践多训练</a:t>
            </a:r>
            <a:endParaRPr sz="2400" dirty="0">
              <a:latin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97905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AE11955C-4A98-4267-91BC-EF6802BA126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b="1" dirty="0"/>
              <a:t>教学资源平台：</a:t>
            </a:r>
            <a:r>
              <a:rPr lang="en-US" altLang="zh-CN" dirty="0">
                <a:hlinkClick r:id="rId2"/>
              </a:rPr>
              <a:t>http://ouxinyu.cn/Teaching/dl.html</a:t>
            </a:r>
            <a:endParaRPr lang="en-US" altLang="zh-CN" dirty="0"/>
          </a:p>
          <a:p>
            <a:r>
              <a:rPr lang="zh-CN" altLang="en-US" b="1" dirty="0"/>
              <a:t>考勤、课后作业、测验平台</a:t>
            </a:r>
            <a:r>
              <a:rPr lang="zh-CN" altLang="en-US" dirty="0"/>
              <a:t>：</a:t>
            </a:r>
            <a:r>
              <a:rPr lang="zh-CN" altLang="en-US" dirty="0">
                <a:solidFill>
                  <a:srgbClr val="FF0000"/>
                </a:solidFill>
              </a:rPr>
              <a:t>课堂派</a:t>
            </a:r>
            <a:endParaRPr lang="en-US" altLang="zh-CN" dirty="0">
              <a:solidFill>
                <a:srgbClr val="FF0000"/>
              </a:solidFill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2CF37E9-EBDE-4278-BFC1-349634CC6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课程平台使用说明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EF2484-7DB3-4031-B2E5-1B911C290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9865" y="2427460"/>
            <a:ext cx="3079552" cy="382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937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37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4414B63-C3F0-4BEE-A726-047649EEC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课程定位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5413842-6C83-4950-A98C-9FBD74F25A53}"/>
              </a:ext>
            </a:extLst>
          </p:cNvPr>
          <p:cNvSpPr txBox="1"/>
          <p:nvPr/>
        </p:nvSpPr>
        <p:spPr>
          <a:xfrm>
            <a:off x="0" y="1273573"/>
            <a:ext cx="9144000" cy="812800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R="0" algn="ctr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What is Machine Learning?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47F90CD-6C68-4A59-8249-A25E84DBC189}"/>
              </a:ext>
            </a:extLst>
          </p:cNvPr>
          <p:cNvSpPr/>
          <p:nvPr/>
        </p:nvSpPr>
        <p:spPr>
          <a:xfrm>
            <a:off x="431223" y="2152905"/>
            <a:ext cx="8281554" cy="3894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800" dirty="0">
                <a:solidFill>
                  <a:srgbClr val="3201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</a:t>
            </a:r>
            <a:r>
              <a:rPr lang="zh-CN" altLang="en-US" sz="28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计算机怎样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模拟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或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人类的学习行为，以获取新的知识或技能，重新组织已有的知识结构使之不断改善自身的性能。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机器学习不需要外部明显的指示，而可以自己通过数据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（数据驱动）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来学习、建模，并且利用</a:t>
            </a:r>
            <a:r>
              <a:rPr lang="zh-CN" altLang="en-US" sz="2800" dirty="0">
                <a:solidFill>
                  <a:srgbClr val="3201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建好的模型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800" dirty="0">
                <a:solidFill>
                  <a:srgbClr val="3201C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新的输入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来进行预测的学科。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1586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D7AE4B5-5FD2-4A99-97F1-BDE4BA218AF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10328" y="1503868"/>
            <a:ext cx="8623808" cy="4576174"/>
          </a:xfrm>
        </p:spPr>
        <p:txBody>
          <a:bodyPr/>
          <a:lstStyle/>
          <a:p>
            <a:pPr marL="0" indent="0" algn="just">
              <a:lnSpc>
                <a:spcPct val="150000"/>
              </a:lnSpc>
              <a:buNone/>
            </a:pPr>
            <a:r>
              <a:rPr lang="zh-CN" altLang="en-US" sz="2800" dirty="0"/>
              <a:t>        </a:t>
            </a:r>
            <a:r>
              <a:rPr lang="zh-CN" altLang="en-US" sz="2800" b="1" dirty="0">
                <a:solidFill>
                  <a:srgbClr val="3201CF"/>
                </a:solidFill>
              </a:rPr>
              <a:t>机器学习</a:t>
            </a:r>
            <a:r>
              <a:rPr lang="zh-CN" altLang="en-US" sz="2800" dirty="0"/>
              <a:t>在</a:t>
            </a:r>
            <a:r>
              <a:rPr lang="zh-CN" altLang="en-US" sz="2800" dirty="0">
                <a:solidFill>
                  <a:srgbClr val="FF0000"/>
                </a:solidFill>
              </a:rPr>
              <a:t>人工智能</a:t>
            </a:r>
            <a:r>
              <a:rPr lang="zh-CN" altLang="en-US" sz="2800" dirty="0"/>
              <a:t>的研究中具有极为重要的地位，是使计算机具有智能的根本途径，</a:t>
            </a:r>
            <a:r>
              <a:rPr lang="zh-CN" altLang="en-US" sz="2800" i="1" dirty="0"/>
              <a:t>一个不具备学习能力的智能系统难以称得上真正的智能系统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pPr marL="0" indent="0" algn="just">
              <a:lnSpc>
                <a:spcPct val="150000"/>
              </a:lnSpc>
              <a:buNone/>
            </a:pPr>
            <a:r>
              <a:rPr lang="en-US" altLang="zh-CN" sz="2800" dirty="0"/>
              <a:t>        </a:t>
            </a:r>
            <a:r>
              <a:rPr lang="zh-CN" altLang="en-US" sz="2800" dirty="0"/>
              <a:t>本课程的目的是介绍机器学习的</a:t>
            </a:r>
            <a:r>
              <a:rPr lang="zh-CN" altLang="en-US" sz="2800" b="1" dirty="0"/>
              <a:t>基本概念</a:t>
            </a:r>
            <a:r>
              <a:rPr lang="zh-CN" altLang="en-US" sz="2800" dirty="0"/>
              <a:t>、</a:t>
            </a:r>
            <a:r>
              <a:rPr lang="zh-CN" altLang="en-US" sz="2800" b="1" dirty="0"/>
              <a:t>方法</a:t>
            </a:r>
            <a:r>
              <a:rPr lang="zh-CN" altLang="en-US" sz="2800" dirty="0"/>
              <a:t>和</a:t>
            </a:r>
            <a:r>
              <a:rPr lang="zh-CN" altLang="en-US" sz="2800" b="1" dirty="0"/>
              <a:t>应用</a:t>
            </a:r>
            <a:r>
              <a:rPr lang="zh-CN" altLang="en-US" sz="2800" dirty="0"/>
              <a:t>。通过本课程的学习，使学生了解机器学习的主要方法、应用条件，并把机器学习的方法应用到相应的生活和工作中。</a:t>
            </a:r>
            <a:endParaRPr lang="en-US" altLang="zh-CN" sz="28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4414B63-C3F0-4BEE-A726-047649EEC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课程定位和教学目标</a:t>
            </a:r>
          </a:p>
        </p:txBody>
      </p:sp>
    </p:spTree>
    <p:extLst>
      <p:ext uri="{BB962C8B-B14F-4D97-AF65-F5344CB8AC3E}">
        <p14:creationId xmlns:p14="http://schemas.microsoft.com/office/powerpoint/2010/main" val="2829846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46F029C5-2F2A-412D-B0DF-7B3453539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课程学时</a:t>
            </a:r>
          </a:p>
        </p:txBody>
      </p:sp>
      <p:sp>
        <p:nvSpPr>
          <p:cNvPr id="4" name="object 9">
            <a:extLst>
              <a:ext uri="{FF2B5EF4-FFF2-40B4-BE49-F238E27FC236}">
                <a16:creationId xmlns:a16="http://schemas.microsoft.com/office/drawing/2014/main" id="{C464B348-80F0-4292-8EDC-0AC9E93A4502}"/>
              </a:ext>
            </a:extLst>
          </p:cNvPr>
          <p:cNvSpPr txBox="1"/>
          <p:nvPr/>
        </p:nvSpPr>
        <p:spPr>
          <a:xfrm>
            <a:off x="533400" y="1623439"/>
            <a:ext cx="8077200" cy="391645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22413" indent="-1509713">
              <a:lnSpc>
                <a:spcPct val="150000"/>
              </a:lnSpc>
              <a:spcBef>
                <a:spcPts val="100"/>
              </a:spcBef>
            </a:pPr>
            <a:r>
              <a:rPr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时间成本：</a:t>
            </a:r>
            <a:r>
              <a:rPr lang="en-US" altLang="zh-CN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6</a:t>
            </a:r>
            <a:r>
              <a:rPr lang="zh-CN" altLang="en-US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课时，共</a:t>
            </a:r>
            <a:r>
              <a:rPr lang="en-US" altLang="zh-CN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16</a:t>
            </a:r>
            <a:r>
              <a:rPr lang="zh-CN" altLang="en-US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周</a:t>
            </a:r>
            <a:endParaRPr lang="en-US" altLang="zh-CN" sz="2400" b="1" dirty="0">
              <a:solidFill>
                <a:srgbClr val="006F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1522413">
              <a:lnSpc>
                <a:spcPct val="150000"/>
              </a:lnSpc>
              <a:spcBef>
                <a:spcPts val="100"/>
              </a:spcBef>
            </a:pPr>
            <a:r>
              <a:rPr lang="zh-CN" altLang="en-US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建议每周至少额外花</a:t>
            </a:r>
            <a:r>
              <a:rPr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2-3小时</a:t>
            </a:r>
            <a:r>
              <a:rPr lang="en-US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  </a:t>
            </a:r>
            <a:r>
              <a:rPr lang="zh-CN" altLang="en-US"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课余训练</a:t>
            </a:r>
            <a:r>
              <a:rPr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，</a:t>
            </a:r>
            <a:endParaRPr lang="en-US" sz="2400" b="1" dirty="0">
              <a:solidFill>
                <a:srgbClr val="006F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1522413">
              <a:lnSpc>
                <a:spcPct val="150000"/>
              </a:lnSpc>
              <a:spcBef>
                <a:spcPts val="100"/>
              </a:spcBef>
            </a:pPr>
            <a:r>
              <a:rPr sz="2400" b="1" dirty="0">
                <a:solidFill>
                  <a:srgbClr val="006F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合计约</a:t>
            </a:r>
            <a:r>
              <a:rPr lang="en-US" altLang="zh-CN" sz="2400" b="1" spc="-5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112</a:t>
            </a:r>
            <a:r>
              <a:rPr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小时</a:t>
            </a:r>
          </a:p>
          <a:p>
            <a:pPr marL="763905" indent="-222250">
              <a:lnSpc>
                <a:spcPct val="100000"/>
              </a:lnSpc>
              <a:buClr>
                <a:srgbClr val="007EDE"/>
              </a:buClr>
              <a:buFont typeface="΢"/>
              <a:buChar char="-"/>
              <a:tabLst>
                <a:tab pos="764540" algn="l"/>
              </a:tabLst>
            </a:pPr>
            <a:endParaRPr lang="en-US" sz="2400" b="1" dirty="0">
              <a:latin typeface="微软雅黑"/>
              <a:cs typeface="微软雅黑"/>
            </a:endParaRPr>
          </a:p>
          <a:p>
            <a:pPr marL="360363" indent="-360363">
              <a:lnSpc>
                <a:spcPct val="100000"/>
              </a:lnSpc>
              <a:buClr>
                <a:srgbClr val="007EDE"/>
              </a:buClr>
              <a:buFont typeface="΢"/>
              <a:buChar char="-"/>
              <a:tabLst>
                <a:tab pos="360363" algn="l"/>
              </a:tabLs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课堂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学时：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课时（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小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时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）</a:t>
            </a:r>
            <a:r>
              <a:rPr sz="2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/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周，共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16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周</a:t>
            </a:r>
          </a:p>
          <a:p>
            <a:pPr marL="360363" indent="-360363">
              <a:lnSpc>
                <a:spcPct val="100000"/>
              </a:lnSpc>
              <a:spcBef>
                <a:spcPts val="10"/>
              </a:spcBef>
              <a:buClr>
                <a:srgbClr val="007EDE"/>
              </a:buClr>
              <a:buFont typeface="΢"/>
              <a:buChar char="-"/>
              <a:tabLst>
                <a:tab pos="360363" algn="l"/>
              </a:tabLst>
            </a:pPr>
            <a:endParaRPr sz="24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/>
            </a:endParaRPr>
          </a:p>
          <a:p>
            <a:pPr marL="360363" indent="-360363">
              <a:lnSpc>
                <a:spcPct val="100000"/>
              </a:lnSpc>
              <a:buClr>
                <a:srgbClr val="007EDE"/>
              </a:buClr>
              <a:buFont typeface="΢"/>
              <a:buChar char="-"/>
              <a:tabLst>
                <a:tab pos="360363" algn="l"/>
              </a:tabLs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作业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学时：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2-3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小时</a:t>
            </a:r>
            <a:r>
              <a:rPr sz="2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/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周，</a:t>
            </a:r>
            <a:r>
              <a:rPr sz="2400" b="1" spc="-1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共</a:t>
            </a:r>
            <a:r>
              <a:rPr lang="en-US" altLang="zh-CN" sz="2400" b="1" spc="-1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14</a:t>
            </a:r>
            <a:r>
              <a:rPr lang="zh-CN" altLang="en-US" sz="2400" b="1" spc="-1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课</a:t>
            </a:r>
            <a:r>
              <a:rPr lang="zh-CN" altLang="en-US" sz="2400" b="1" spc="-1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（绝大部分在课堂完成）</a:t>
            </a:r>
            <a:endParaRPr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  <a:p>
            <a:pPr marL="360363" indent="-360363">
              <a:lnSpc>
                <a:spcPct val="100000"/>
              </a:lnSpc>
              <a:spcBef>
                <a:spcPts val="5"/>
              </a:spcBef>
              <a:buClr>
                <a:srgbClr val="007EDE"/>
              </a:buClr>
              <a:buFont typeface="΢"/>
              <a:buChar char="-"/>
              <a:tabLst>
                <a:tab pos="360363" algn="l"/>
              </a:tabLst>
            </a:pPr>
            <a:endParaRPr sz="2400" b="1" dirty="0">
              <a:latin typeface="微软雅黑" panose="020B0503020204020204" pitchFamily="34" charset="-122"/>
              <a:ea typeface="微软雅黑" panose="020B0503020204020204" pitchFamily="34" charset="-122"/>
              <a:cs typeface="Times New Roman"/>
            </a:endParaRPr>
          </a:p>
          <a:p>
            <a:pPr marL="360363" indent="-360363">
              <a:lnSpc>
                <a:spcPct val="100000"/>
              </a:lnSpc>
              <a:buClr>
                <a:srgbClr val="007EDE"/>
              </a:buClr>
              <a:buFont typeface="΢"/>
              <a:buChar char="-"/>
              <a:tabLst>
                <a:tab pos="360363" algn="l"/>
              </a:tabLst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练习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学时：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2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-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3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小时</a:t>
            </a:r>
            <a:r>
              <a:rPr sz="2400" b="1" spc="-5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/</a:t>
            </a:r>
            <a:r>
              <a:rPr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周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rPr>
              <a:t>（课外完成，自主学习）</a:t>
            </a:r>
            <a:endParaRPr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473717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71E6314-ADA9-49F8-8B97-22A1865B484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b="1" dirty="0"/>
              <a:t>Xin-Yu Ou</a:t>
            </a:r>
            <a:r>
              <a:rPr lang="zh-CN" altLang="en-US" b="1" dirty="0"/>
              <a:t>，欧新宇 教授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b="1" dirty="0"/>
              <a:t>	Contact me: </a:t>
            </a:r>
            <a:r>
              <a:rPr lang="en-US" altLang="zh-CN" b="1" dirty="0">
                <a:hlinkClick r:id="rId2"/>
              </a:rPr>
              <a:t>http://ouxinyu.cn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b="1" dirty="0"/>
              <a:t>                                  </a:t>
            </a:r>
            <a:r>
              <a:rPr lang="en-US" altLang="zh-CN" b="1" dirty="0">
                <a:hlinkClick r:id="rId3"/>
              </a:rPr>
              <a:t>ouxinyu@alumni.hust.edu.cn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b="1" dirty="0"/>
              <a:t>                                  QQ: 14777591</a:t>
            </a:r>
          </a:p>
          <a:p>
            <a:pPr marL="0" indent="0">
              <a:buNone/>
            </a:pPr>
            <a:r>
              <a:rPr lang="en-US" altLang="zh-CN" b="1" dirty="0"/>
              <a:t>                                  </a:t>
            </a:r>
            <a:r>
              <a:rPr lang="zh-CN" altLang="en-US" b="1" dirty="0"/>
              <a:t>呈贡校区 传媒与信息工程学院 </a:t>
            </a:r>
            <a:r>
              <a:rPr lang="en-US" altLang="zh-CN" b="1" dirty="0"/>
              <a:t>A515</a:t>
            </a:r>
          </a:p>
          <a:p>
            <a:r>
              <a:rPr lang="en-US" altLang="zh-CN" b="1" dirty="0"/>
              <a:t>Yi-Qin Liu</a:t>
            </a:r>
            <a:r>
              <a:rPr lang="zh-CN" altLang="en-US" b="1" dirty="0"/>
              <a:t>，刘艺琴 教授</a:t>
            </a:r>
            <a:endParaRPr lang="en-US" altLang="zh-CN" b="1" dirty="0"/>
          </a:p>
          <a:p>
            <a:r>
              <a:rPr lang="en-US" altLang="zh-CN" b="1" dirty="0"/>
              <a:t>Bi-Rong </a:t>
            </a:r>
            <a:r>
              <a:rPr lang="en-US" altLang="zh-CN" b="1" dirty="0" err="1"/>
              <a:t>SiMA</a:t>
            </a:r>
            <a:r>
              <a:rPr lang="zh-CN" altLang="en-US" b="1" dirty="0"/>
              <a:t>，司马碧荣 副教授</a:t>
            </a:r>
            <a:endParaRPr lang="en-US" altLang="zh-CN" b="1" dirty="0"/>
          </a:p>
          <a:p>
            <a:r>
              <a:rPr lang="en-US" altLang="zh-CN" b="1" dirty="0"/>
              <a:t>Qian-</a:t>
            </a:r>
            <a:r>
              <a:rPr lang="en-US" altLang="zh-CN" b="1" dirty="0" err="1"/>
              <a:t>Zhi</a:t>
            </a:r>
            <a:r>
              <a:rPr lang="en-US" altLang="zh-CN" b="1" dirty="0"/>
              <a:t> Ma</a:t>
            </a:r>
            <a:r>
              <a:rPr lang="zh-CN" altLang="en-US" b="1" dirty="0"/>
              <a:t>，马千知 讲师</a:t>
            </a:r>
            <a:endParaRPr lang="en-US" altLang="zh-CN" b="1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A2B3B9D-B187-425C-8CDC-D6BC7136B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教学团队</a:t>
            </a:r>
          </a:p>
        </p:txBody>
      </p:sp>
    </p:spTree>
    <p:extLst>
      <p:ext uri="{BB962C8B-B14F-4D97-AF65-F5344CB8AC3E}">
        <p14:creationId xmlns:p14="http://schemas.microsoft.com/office/powerpoint/2010/main" val="4076042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71E6314-ADA9-49F8-8B97-22A1865B484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0" y="4917766"/>
            <a:ext cx="3448050" cy="549275"/>
          </a:xfrm>
        </p:spPr>
        <p:txBody>
          <a:bodyPr/>
          <a:lstStyle/>
          <a:p>
            <a:pPr marL="0" indent="0" algn="ctr">
              <a:buNone/>
            </a:pPr>
            <a:r>
              <a:rPr lang="zh-CN" altLang="en-US" b="1" dirty="0"/>
              <a:t>段小手 著</a:t>
            </a:r>
            <a:endParaRPr lang="en-US" altLang="zh-CN" b="1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A2B3B9D-B187-425C-8CDC-D6BC7136B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授课教材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72758886-714E-4E44-A1A3-74DA19BC076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F0C5E23-4973-47FE-B26D-610EE6D6E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75" y="1465326"/>
            <a:ext cx="2624425" cy="345244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7027CFC-2A98-4041-889F-A514CFD45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910" y="2205736"/>
            <a:ext cx="1858910" cy="214172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DA5C1EA6-05AF-4318-B7D1-4717FEE47068}"/>
              </a:ext>
            </a:extLst>
          </p:cNvPr>
          <p:cNvSpPr txBox="1"/>
          <p:nvPr/>
        </p:nvSpPr>
        <p:spPr>
          <a:xfrm>
            <a:off x="3905504" y="1207008"/>
            <a:ext cx="4909312" cy="674624"/>
          </a:xfrm>
          <a:prstGeom prst="rect">
            <a:avLst/>
          </a:prstGeom>
        </p:spPr>
        <p:txBody>
          <a:bodyPr wrap="square" rtlCol="0">
            <a:noAutofit/>
          </a:bodyPr>
          <a:lstStyle/>
          <a:p>
            <a:pPr marR="0" algn="ctr" defTabSz="4572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参考教材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6057F90-41A6-4184-8B06-76BD99E4F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6296" y="2164191"/>
            <a:ext cx="1717048" cy="2183273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54E2A955-F195-4D01-ADE3-2A326A98ADB4}"/>
              </a:ext>
            </a:extLst>
          </p:cNvPr>
          <p:cNvCxnSpPr/>
          <p:nvPr/>
        </p:nvCxnSpPr>
        <p:spPr>
          <a:xfrm>
            <a:off x="3574034" y="1207008"/>
            <a:ext cx="0" cy="4945888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内容占位符 1">
            <a:extLst>
              <a:ext uri="{FF2B5EF4-FFF2-40B4-BE49-F238E27FC236}">
                <a16:creationId xmlns:a16="http://schemas.microsoft.com/office/drawing/2014/main" id="{05A2C1B4-7A7F-4CA2-A279-45A30960734A}"/>
              </a:ext>
            </a:extLst>
          </p:cNvPr>
          <p:cNvSpPr txBox="1">
            <a:spLocks/>
          </p:cNvSpPr>
          <p:nvPr/>
        </p:nvSpPr>
        <p:spPr>
          <a:xfrm>
            <a:off x="3574033" y="4658106"/>
            <a:ext cx="5569965" cy="1966214"/>
          </a:xfrm>
          <a:prstGeom prst="rect">
            <a:avLst/>
          </a:prstGeom>
        </p:spPr>
        <p:txBody>
          <a:bodyPr/>
          <a:lstStyle>
            <a:lvl1pPr marL="228600" indent="-2880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Tx/>
              <a:buBlip>
                <a:blip r:embed="rId5"/>
              </a:buBlip>
              <a:defRPr sz="2400" kern="1200" baseline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1pPr>
            <a:lvl2pPr marL="740700" indent="-3429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Tx/>
              <a:buBlip>
                <a:blip r:embed="rId5"/>
              </a:buBlip>
              <a:defRPr lang="zh-CN" altLang="en-US" sz="2400" kern="1200" baseline="0" dirty="0" smtClean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zh-CN" sz="2000" b="1" dirty="0"/>
              <a:t>《</a:t>
            </a:r>
            <a:r>
              <a:rPr lang="zh-CN" altLang="en-US" sz="2000" b="1" dirty="0"/>
              <a:t>机器学习实战</a:t>
            </a:r>
            <a:r>
              <a:rPr lang="en-US" altLang="zh-CN" sz="2000" b="1" dirty="0"/>
              <a:t>》Peter Harrington </a:t>
            </a:r>
            <a:r>
              <a:rPr lang="zh-CN" altLang="en-US" sz="2000" b="1" dirty="0"/>
              <a:t>著</a:t>
            </a:r>
            <a:endParaRPr lang="en-US" altLang="zh-CN" sz="20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zh-CN" sz="2000" b="1" dirty="0"/>
              <a:t>《</a:t>
            </a:r>
            <a:r>
              <a:rPr lang="zh-CN" altLang="en-US" sz="2000" b="1" dirty="0"/>
              <a:t>机器学习</a:t>
            </a:r>
            <a:r>
              <a:rPr lang="en-US" altLang="zh-CN" sz="2000" b="1" dirty="0"/>
              <a:t>》</a:t>
            </a:r>
            <a:r>
              <a:rPr lang="zh-CN" altLang="en-US" sz="2000" b="1" dirty="0"/>
              <a:t>周志华</a:t>
            </a:r>
            <a:endParaRPr lang="en-US" altLang="zh-CN" sz="2000" b="1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zh-CN" altLang="en-US" sz="2000" b="1" dirty="0">
                <a:solidFill>
                  <a:srgbClr val="3201CF"/>
                </a:solidFill>
              </a:rPr>
              <a:t>吴恩达</a:t>
            </a:r>
            <a:r>
              <a:rPr lang="en-US" altLang="zh-CN" sz="2000" b="1" dirty="0">
                <a:solidFill>
                  <a:srgbClr val="3201CF"/>
                </a:solidFill>
              </a:rPr>
              <a:t>(Andrew Ng) 《Machine Learning》</a:t>
            </a:r>
            <a:r>
              <a:rPr lang="zh-CN" altLang="en-US" sz="2000" b="1" dirty="0">
                <a:solidFill>
                  <a:srgbClr val="3201CF"/>
                </a:solidFill>
              </a:rPr>
              <a:t>公开课</a:t>
            </a:r>
            <a:endParaRPr lang="en-US" altLang="zh-CN" sz="2000" b="1" dirty="0">
              <a:solidFill>
                <a:srgbClr val="3201CF"/>
              </a:solidFill>
            </a:endParaRPr>
          </a:p>
          <a:p>
            <a:pPr marL="0" indent="0" algn="ctr">
              <a:buFontTx/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57640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71E6314-ADA9-49F8-8B97-22A1865B484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000" b="1" dirty="0">
                <a:solidFill>
                  <a:schemeClr val="accent4">
                    <a:lumMod val="75000"/>
                  </a:schemeClr>
                </a:solidFill>
              </a:rPr>
              <a:t>网址：</a:t>
            </a:r>
            <a:r>
              <a:rPr lang="en-US" altLang="zh-CN" sz="2000" b="1" u="sng" dirty="0">
                <a:solidFill>
                  <a:schemeClr val="accent4">
                    <a:lumMod val="75000"/>
                  </a:schemeClr>
                </a:solidFill>
              </a:rPr>
              <a:t>http://ouxinyu.cn/Teaching/dl.html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A2B3B9D-B187-425C-8CDC-D6BC7136B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课程主页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D92F5B8-6399-4451-AB7E-D027B9C995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37"/>
          <a:stretch/>
        </p:blipFill>
        <p:spPr>
          <a:xfrm>
            <a:off x="0" y="1283517"/>
            <a:ext cx="9144000" cy="5454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852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71E6314-ADA9-49F8-8B97-22A1865B484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altLang="zh-CN" dirty="0">
                <a:solidFill>
                  <a:schemeClr val="accent4">
                    <a:lumMod val="75000"/>
                  </a:schemeClr>
                </a:solidFill>
              </a:rPr>
              <a:t>http://ouxinyu.cn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A2B3B9D-B187-425C-8CDC-D6BC7136B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课程主页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0EDA562-CDDF-4DE5-8752-A5F73C4F4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936" y="1341522"/>
            <a:ext cx="8193024" cy="5345663"/>
          </a:xfrm>
          <a:prstGeom prst="rect">
            <a:avLst/>
          </a:prstGeom>
        </p:spPr>
      </p:pic>
      <p:sp>
        <p:nvSpPr>
          <p:cNvPr id="6" name="椭圆 5">
            <a:extLst>
              <a:ext uri="{FF2B5EF4-FFF2-40B4-BE49-F238E27FC236}">
                <a16:creationId xmlns:a16="http://schemas.microsoft.com/office/drawing/2014/main" id="{1FADADB1-331A-43F3-AE79-48FF7805881D}"/>
              </a:ext>
            </a:extLst>
          </p:cNvPr>
          <p:cNvSpPr/>
          <p:nvPr/>
        </p:nvSpPr>
        <p:spPr>
          <a:xfrm>
            <a:off x="6437376" y="5661152"/>
            <a:ext cx="1332992" cy="365760"/>
          </a:xfrm>
          <a:prstGeom prst="ellipse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79128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6A6C95E3-54B1-4E9D-B7E2-3B4139DC2690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952999115"/>
              </p:ext>
            </p:extLst>
          </p:nvPr>
        </p:nvGraphicFramePr>
        <p:xfrm>
          <a:off x="443136" y="1341189"/>
          <a:ext cx="8257728" cy="46217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3527">
                  <a:extLst>
                    <a:ext uri="{9D8B030D-6E8A-4147-A177-3AD203B41FA5}">
                      <a16:colId xmlns:a16="http://schemas.microsoft.com/office/drawing/2014/main" val="2705443433"/>
                    </a:ext>
                  </a:extLst>
                </a:gridCol>
                <a:gridCol w="3125337">
                  <a:extLst>
                    <a:ext uri="{9D8B030D-6E8A-4147-A177-3AD203B41FA5}">
                      <a16:colId xmlns:a16="http://schemas.microsoft.com/office/drawing/2014/main" val="1854889144"/>
                    </a:ext>
                  </a:extLst>
                </a:gridCol>
                <a:gridCol w="982639">
                  <a:extLst>
                    <a:ext uri="{9D8B030D-6E8A-4147-A177-3AD203B41FA5}">
                      <a16:colId xmlns:a16="http://schemas.microsoft.com/office/drawing/2014/main" val="778230560"/>
                    </a:ext>
                  </a:extLst>
                </a:gridCol>
                <a:gridCol w="3146225">
                  <a:extLst>
                    <a:ext uri="{9D8B030D-6E8A-4147-A177-3AD203B41FA5}">
                      <a16:colId xmlns:a16="http://schemas.microsoft.com/office/drawing/2014/main" val="29469838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教学周</a:t>
                      </a:r>
                      <a:r>
                        <a:rPr lang="en-US" altLang="zh-CN" sz="2000" dirty="0"/>
                        <a:t>/</a:t>
                      </a:r>
                      <a:r>
                        <a:rPr lang="zh-CN" altLang="en-US" sz="2000" dirty="0"/>
                        <a:t>章节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教学内容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教学周</a:t>
                      </a:r>
                      <a:r>
                        <a:rPr lang="en-US" altLang="zh-CN" sz="2000" dirty="0"/>
                        <a:t>/</a:t>
                      </a:r>
                      <a:r>
                        <a:rPr lang="zh-CN" altLang="en-US" sz="2000" dirty="0"/>
                        <a:t>章节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000" dirty="0"/>
                        <a:t>教学内容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47342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机器学习绪论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神经网络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1180163"/>
                  </a:ext>
                </a:extLst>
              </a:tr>
              <a:tr h="51505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Python</a:t>
                      </a:r>
                      <a:r>
                        <a:rPr lang="zh-CN" altLang="en-US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机器学习环境安装和配置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数据预处理、降维、特征提取</a:t>
                      </a:r>
                      <a:r>
                        <a:rPr lang="zh-CN" altLang="en-US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、</a:t>
                      </a: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聚类算法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122617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KNN (K</a:t>
                      </a: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近邻算法</a:t>
                      </a: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)</a:t>
                      </a:r>
                      <a:endParaRPr lang="zh-CN" sz="2000" kern="1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数据表达与特征工程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64834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广义线性模型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11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模型评估与优化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16453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朴素贝叶斯算法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12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建立算法的管道模型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0254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决策树和随机森林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13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文本数据处理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15369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20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en-US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SVM</a:t>
                      </a: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支持向量机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14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zh-CN" sz="2000" kern="1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从数据获取到话题提取</a:t>
                      </a: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8638193"/>
                  </a:ext>
                </a:extLst>
              </a:tr>
            </a:tbl>
          </a:graphicData>
        </a:graphic>
      </p:graphicFrame>
      <p:sp>
        <p:nvSpPr>
          <p:cNvPr id="3" name="标题 2">
            <a:extLst>
              <a:ext uri="{FF2B5EF4-FFF2-40B4-BE49-F238E27FC236}">
                <a16:creationId xmlns:a16="http://schemas.microsoft.com/office/drawing/2014/main" id="{B251381D-739B-4FDC-8928-01F81099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课程内容</a:t>
            </a:r>
          </a:p>
        </p:txBody>
      </p:sp>
    </p:spTree>
    <p:extLst>
      <p:ext uri="{BB962C8B-B14F-4D97-AF65-F5344CB8AC3E}">
        <p14:creationId xmlns:p14="http://schemas.microsoft.com/office/powerpoint/2010/main" val="21340255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  <a:effectLst>
          <a:outerShdw blurRad="225425" dist="50800" dir="5220000" algn="ctr">
            <a:srgbClr val="000000">
              <a:alpha val="33000"/>
            </a:srgbClr>
          </a:outerShdw>
        </a:effectLst>
        <a:scene3d>
          <a:camera prst="perspectiveFront" fov="3300000">
            <a:rot lat="486000" lon="19530000" rev="174000"/>
          </a:camera>
          <a:lightRig rig="harsh" dir="t">
            <a:rot lat="0" lon="0" rev="3000000"/>
          </a:lightRig>
        </a:scene3d>
        <a:sp3d extrusionH="254000" contourW="19050">
          <a:bevelT w="82550" h="44450" prst="angle"/>
          <a:bevelB w="82550" h="44450" prst="angle"/>
          <a:contourClr>
            <a:srgbClr val="FFFFFF"/>
          </a:contourClr>
        </a:sp3d>
      </a:spPr>
      <a:bodyPr rtlCol="0" anchor="ctr"/>
      <a:lstStyle>
        <a:defPPr algn="ctr">
          <a:defRPr dirty="0" smtClean="0"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  <a:txDef>
      <a:spPr/>
      <a:bodyPr>
        <a:noAutofit/>
      </a:bodyPr>
      <a:lstStyle>
        <a:defPPr marL="342900" marR="0" indent="-342900" algn="l" defTabSz="457200" rtl="0" eaLnBrk="1" fontAlgn="auto" latinLnBrk="0" hangingPunct="1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Blip>
            <a:blip xmlns:r="http://schemas.openxmlformats.org/officeDocument/2006/relationships" r:embed="rId1"/>
          </a:buBlip>
          <a:tabLst/>
          <a:defRPr kumimoji="0" sz="24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Calibri" panose="020F0502020204030204"/>
            <a:ea typeface="等线" panose="02010600030101010101" pitchFamily="2" charset="-122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5219</TotalTime>
  <Words>724</Words>
  <Application>Microsoft Office PowerPoint</Application>
  <PresentationFormat>全屏显示(4:3)</PresentationFormat>
  <Paragraphs>116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΢</vt:lpstr>
      <vt:lpstr>等线</vt:lpstr>
      <vt:lpstr>微软雅黑</vt:lpstr>
      <vt:lpstr>Arial</vt:lpstr>
      <vt:lpstr>Calibri</vt:lpstr>
      <vt:lpstr>Calibri Light</vt:lpstr>
      <vt:lpstr>Franklin Gothic Medium</vt:lpstr>
      <vt:lpstr>Times New Roman</vt:lpstr>
      <vt:lpstr>Vrinda</vt:lpstr>
      <vt:lpstr>Wingdings</vt:lpstr>
      <vt:lpstr>Office 主题​​</vt:lpstr>
      <vt:lpstr>《机器学习》课程导学</vt:lpstr>
      <vt:lpstr>课程定位</vt:lpstr>
      <vt:lpstr>课程定位和教学目标</vt:lpstr>
      <vt:lpstr>课程学时</vt:lpstr>
      <vt:lpstr>教学团队</vt:lpstr>
      <vt:lpstr>授课教材</vt:lpstr>
      <vt:lpstr>课程主页</vt:lpstr>
      <vt:lpstr>课程主页</vt:lpstr>
      <vt:lpstr>课程内容</vt:lpstr>
      <vt:lpstr>课程形式</vt:lpstr>
      <vt:lpstr>课程作业&amp;课程考核</vt:lpstr>
      <vt:lpstr>学习建议</vt:lpstr>
      <vt:lpstr>课堂纪律</vt:lpstr>
      <vt:lpstr>学好人工智能的秘籍</vt:lpstr>
      <vt:lpstr>课程平台使用说明</vt:lpstr>
      <vt:lpstr>PowerPoint 演示文稿</vt:lpstr>
    </vt:vector>
  </TitlesOfParts>
  <Company>Hust_Ynou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欧新宇</dc:creator>
  <cp:lastModifiedBy>欧 新宇</cp:lastModifiedBy>
  <cp:revision>535</cp:revision>
  <dcterms:created xsi:type="dcterms:W3CDTF">2016-09-20T07:20:31Z</dcterms:created>
  <dcterms:modified xsi:type="dcterms:W3CDTF">2020-01-14T03:31:57Z</dcterms:modified>
</cp:coreProperties>
</file>

<file path=docProps/thumbnail.jpeg>
</file>